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Lato" panose="020F0502020204030203" pitchFamily="34" charset="0"/>
      <p:regular r:id="rId26"/>
      <p:bold r:id="rId27"/>
      <p:italic r:id="rId28"/>
      <p:boldItalic r:id="rId29"/>
    </p:embeddedFont>
    <p:embeddedFont>
      <p:font typeface="Lato Black" panose="020F0502020204030204" pitchFamily="34" charset="0"/>
      <p:bold r:id="rId30"/>
      <p:italic r:id="rId31"/>
      <p:boldItalic r:id="rId32"/>
    </p:embeddedFont>
    <p:embeddedFont>
      <p:font typeface="Public Sans" pitchFamily="2" charset="77"/>
      <p:regular r:id="rId33"/>
      <p:bold r:id="rId34"/>
      <p:italic r:id="rId35"/>
      <p:boldItalic r:id="rId36"/>
    </p:embeddedFont>
    <p:embeddedFont>
      <p:font typeface="Source Sans Pro" panose="020B0503030403020204" pitchFamily="34" charset="0"/>
      <p:regular r:id="rId37"/>
      <p:bold r:id="rId38"/>
      <p:italic r:id="rId39"/>
      <p:boldItalic r:id="rId40"/>
    </p:embeddedFont>
    <p:embeddedFont>
      <p:font typeface="Source Serif Pro" panose="02040603050405020204" pitchFamily="18"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9C86DE-4352-445B-A8BE-7707A2B0B6B8}">
  <a:tblStyle styleId="{DD9C86DE-4352-445B-A8BE-7707A2B0B6B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8"/>
  </p:normalViewPr>
  <p:slideViewPr>
    <p:cSldViewPr snapToGrid="0">
      <p:cViewPr varScale="1">
        <p:scale>
          <a:sx n="139" d="100"/>
          <a:sy n="139" d="100"/>
        </p:scale>
        <p:origin x="176" y="5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form.io"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81f422d80f_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81f422d80f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81f422d80f_3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81f422d80f_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81f422d80f_3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81f422d80f_3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81f422d80f_3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81f422d80f_3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1434274e3f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1434274e3f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Dinne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826624349b_1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826624349b_1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Natalia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826624349b_1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826624349b_1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Natalia</a:t>
            </a:r>
            <a:endParaRPr/>
          </a:p>
          <a:p>
            <a:pPr marL="0" lvl="0" indent="0" algn="l" rtl="0">
              <a:spcBef>
                <a:spcPts val="0"/>
              </a:spcBef>
              <a:spcAft>
                <a:spcPts val="0"/>
              </a:spcAft>
              <a:buNone/>
            </a:pPr>
            <a:r>
              <a:rPr lang="en"/>
              <a:t>Explain reasons of why we decided to use form.io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826624349b_1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826624349b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Natalia</a:t>
            </a:r>
            <a:endParaRPr/>
          </a:p>
          <a:p>
            <a:pPr marL="0" lvl="0" indent="0" algn="l" rtl="0">
              <a:spcBef>
                <a:spcPts val="0"/>
              </a:spcBef>
              <a:spcAft>
                <a:spcPts val="0"/>
              </a:spcAft>
              <a:buNone/>
            </a:pPr>
            <a:r>
              <a:rPr lang="en"/>
              <a:t>While doing accessibility testing, we noticed our accessibility score was 60/100 and dev chrome tools had warnings that this was coming from </a:t>
            </a:r>
            <a:r>
              <a:rPr lang="en" u="sng">
                <a:solidFill>
                  <a:schemeClr val="hlink"/>
                </a:solidFill>
                <a:hlinkClick r:id="rId3"/>
              </a:rPr>
              <a:t>Form.io</a:t>
            </a:r>
            <a:r>
              <a:rPr lang="en"/>
              <a:t> components. We noticed they were simple fixes so we worked with upstream maintainers to get this fixed for everyone!</a:t>
            </a:r>
            <a:endParaRPr/>
          </a:p>
          <a:p>
            <a:pPr marL="0" lvl="0" indent="0" algn="l" rtl="0">
              <a:spcBef>
                <a:spcPts val="0"/>
              </a:spcBef>
              <a:spcAft>
                <a:spcPts val="0"/>
              </a:spcAft>
              <a:buNone/>
            </a:pPr>
            <a:endParaRPr/>
          </a:p>
          <a:p>
            <a:pPr marL="0" lvl="0" indent="0" algn="l" rtl="0">
              <a:spcBef>
                <a:spcPts val="0"/>
              </a:spcBef>
              <a:spcAft>
                <a:spcPts val="0"/>
              </a:spcAft>
              <a:buNone/>
            </a:pPr>
            <a:r>
              <a:rPr lang="en"/>
              <a:t>Huge thank you to the </a:t>
            </a:r>
            <a:r>
              <a:rPr lang="en" u="sng">
                <a:solidFill>
                  <a:schemeClr val="hlink"/>
                </a:solidFill>
                <a:hlinkClick r:id="rId3"/>
              </a:rPr>
              <a:t>Form.io</a:t>
            </a:r>
            <a:r>
              <a:rPr lang="en"/>
              <a:t> team for their platform and support with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81f422d80f_3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81f422d80f_3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Sachin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1434274e3f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1434274e3f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Isaac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1434274e3f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1434274e3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8e37fa33c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8e37fa33c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Isaac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1434274e3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1434274e3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8e37fa33c7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g38e37fa33c7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g38e37fa33c7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1434274e3f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1434274e3f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1434274e3f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1434274e3f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73fdbaf53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73fdbaf53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1434274e3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1434274e3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81f422d80f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81f422d80f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81f422d80f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81f422d80f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81f422d80f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81f422d80f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81f422d80f_3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81f422d80f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EF9F2"/>
        </a:solid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title"/>
          </p:nvPr>
        </p:nvSpPr>
        <p:spPr>
          <a:xfrm>
            <a:off x="457200" y="450150"/>
            <a:ext cx="6400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46" name="Google Shape;46;p11"/>
          <p:cNvPicPr preferRelativeResize="0"/>
          <p:nvPr/>
        </p:nvPicPr>
        <p:blipFill>
          <a:blip r:embed="rId2">
            <a:alphaModFix/>
          </a:blip>
          <a:stretch>
            <a:fillRect/>
          </a:stretch>
        </p:blipFill>
        <p:spPr>
          <a:xfrm>
            <a:off x="7707333" y="4620575"/>
            <a:ext cx="1184118" cy="3579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lor block pink_right">
  <p:cSld name="SECTION_TITLE_AND_DESCRIPTION">
    <p:spTree>
      <p:nvGrpSpPr>
        <p:cNvPr id="1" name="Shape 47"/>
        <p:cNvGrpSpPr/>
        <p:nvPr/>
      </p:nvGrpSpPr>
      <p:grpSpPr>
        <a:xfrm>
          <a:off x="0" y="0"/>
          <a:ext cx="0" cy="0"/>
          <a:chOff x="0" y="0"/>
          <a:chExt cx="0" cy="0"/>
        </a:xfrm>
      </p:grpSpPr>
      <p:sp>
        <p:nvSpPr>
          <p:cNvPr id="48" name="Google Shape;48;p12"/>
          <p:cNvSpPr/>
          <p:nvPr/>
        </p:nvSpPr>
        <p:spPr>
          <a:xfrm>
            <a:off x="4572000" y="-125"/>
            <a:ext cx="4572000" cy="5143500"/>
          </a:xfrm>
          <a:prstGeom prst="rect">
            <a:avLst/>
          </a:prstGeom>
          <a:solidFill>
            <a:srgbClr val="E7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0" name="Google Shape;50;p1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1" name="Google Shape;51;p1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52" name="Google Shape;52;p12"/>
          <p:cNvPicPr preferRelativeResize="0"/>
          <p:nvPr/>
        </p:nvPicPr>
        <p:blipFill>
          <a:blip r:embed="rId2">
            <a:alphaModFix/>
          </a:blip>
          <a:stretch>
            <a:fillRect/>
          </a:stretch>
        </p:blipFill>
        <p:spPr>
          <a:xfrm>
            <a:off x="7707333" y="4620575"/>
            <a:ext cx="1184118" cy="3579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lor block pink_left">
  <p:cSld name="SECTION_TITLE_AND_DESCRIPTION_2">
    <p:spTree>
      <p:nvGrpSpPr>
        <p:cNvPr id="1" name="Shape 53"/>
        <p:cNvGrpSpPr/>
        <p:nvPr/>
      </p:nvGrpSpPr>
      <p:grpSpPr>
        <a:xfrm>
          <a:off x="0" y="0"/>
          <a:ext cx="0" cy="0"/>
          <a:chOff x="0" y="0"/>
          <a:chExt cx="0" cy="0"/>
        </a:xfrm>
      </p:grpSpPr>
      <p:sp>
        <p:nvSpPr>
          <p:cNvPr id="54" name="Google Shape;54;p13"/>
          <p:cNvSpPr/>
          <p:nvPr/>
        </p:nvSpPr>
        <p:spPr>
          <a:xfrm>
            <a:off x="2100" y="-125"/>
            <a:ext cx="4572000" cy="5143500"/>
          </a:xfrm>
          <a:prstGeom prst="rect">
            <a:avLst/>
          </a:prstGeom>
          <a:solidFill>
            <a:srgbClr val="E7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txBox="1">
            <a:spLocks noGrp="1"/>
          </p:cNvSpPr>
          <p:nvPr>
            <p:ph type="title"/>
          </p:nvPr>
        </p:nvSpPr>
        <p:spPr>
          <a:xfrm>
            <a:off x="4846250" y="13093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6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6" name="Google Shape;56;p13"/>
          <p:cNvSpPr txBox="1">
            <a:spLocks noGrp="1"/>
          </p:cNvSpPr>
          <p:nvPr>
            <p:ph type="subTitle" idx="1"/>
          </p:nvPr>
        </p:nvSpPr>
        <p:spPr>
          <a:xfrm>
            <a:off x="4846250" y="28792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7" name="Google Shape;57;p13"/>
          <p:cNvSpPr txBox="1">
            <a:spLocks noGrp="1"/>
          </p:cNvSpPr>
          <p:nvPr>
            <p:ph type="body" idx="2"/>
          </p:nvPr>
        </p:nvSpPr>
        <p:spPr>
          <a:xfrm>
            <a:off x="369600" y="724075"/>
            <a:ext cx="36096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58" name="Google Shape;58;p13"/>
          <p:cNvPicPr preferRelativeResize="0"/>
          <p:nvPr/>
        </p:nvPicPr>
        <p:blipFill>
          <a:blip r:embed="rId2">
            <a:alphaModFix/>
          </a:blip>
          <a:stretch>
            <a:fillRect/>
          </a:stretch>
        </p:blipFill>
        <p:spPr>
          <a:xfrm>
            <a:off x="7707333" y="4620575"/>
            <a:ext cx="1184118" cy="357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lor block yellow_right">
  <p:cSld name="SECTION_TITLE_AND_DESCRIPTION_1">
    <p:spTree>
      <p:nvGrpSpPr>
        <p:cNvPr id="1" name="Shape 59"/>
        <p:cNvGrpSpPr/>
        <p:nvPr/>
      </p:nvGrpSpPr>
      <p:grpSpPr>
        <a:xfrm>
          <a:off x="0" y="0"/>
          <a:ext cx="0" cy="0"/>
          <a:chOff x="0" y="0"/>
          <a:chExt cx="0" cy="0"/>
        </a:xfrm>
      </p:grpSpPr>
      <p:sp>
        <p:nvSpPr>
          <p:cNvPr id="60" name="Google Shape;60;p14"/>
          <p:cNvSpPr/>
          <p:nvPr/>
        </p:nvSpPr>
        <p:spPr>
          <a:xfrm>
            <a:off x="4572000" y="-125"/>
            <a:ext cx="4572000" cy="5143500"/>
          </a:xfrm>
          <a:prstGeom prst="rect">
            <a:avLst/>
          </a:prstGeom>
          <a:solidFill>
            <a:srgbClr val="F4B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p1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3" name="Google Shape;63;p1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4" name="Google Shape;64;p14"/>
          <p:cNvPicPr preferRelativeResize="0"/>
          <p:nvPr/>
        </p:nvPicPr>
        <p:blipFill>
          <a:blip r:embed="rId2">
            <a:alphaModFix/>
          </a:blip>
          <a:stretch>
            <a:fillRect/>
          </a:stretch>
        </p:blipFill>
        <p:spPr>
          <a:xfrm>
            <a:off x="7707333" y="4620575"/>
            <a:ext cx="1184118" cy="3579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lor block yellow_left">
  <p:cSld name="SECTION_TITLE_AND_DESCRIPTION_1_1">
    <p:spTree>
      <p:nvGrpSpPr>
        <p:cNvPr id="1" name="Shape 65"/>
        <p:cNvGrpSpPr/>
        <p:nvPr/>
      </p:nvGrpSpPr>
      <p:grpSpPr>
        <a:xfrm>
          <a:off x="0" y="0"/>
          <a:ext cx="0" cy="0"/>
          <a:chOff x="0" y="0"/>
          <a:chExt cx="0" cy="0"/>
        </a:xfrm>
      </p:grpSpPr>
      <p:sp>
        <p:nvSpPr>
          <p:cNvPr id="66" name="Google Shape;66;p15"/>
          <p:cNvSpPr/>
          <p:nvPr/>
        </p:nvSpPr>
        <p:spPr>
          <a:xfrm>
            <a:off x="0" y="-125"/>
            <a:ext cx="4572000" cy="5143500"/>
          </a:xfrm>
          <a:prstGeom prst="rect">
            <a:avLst/>
          </a:prstGeom>
          <a:solidFill>
            <a:srgbClr val="F4B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 name="Google Shape;67;p15"/>
          <p:cNvPicPr preferRelativeResize="0"/>
          <p:nvPr/>
        </p:nvPicPr>
        <p:blipFill>
          <a:blip r:embed="rId2">
            <a:alphaModFix/>
          </a:blip>
          <a:stretch>
            <a:fillRect/>
          </a:stretch>
        </p:blipFill>
        <p:spPr>
          <a:xfrm>
            <a:off x="7707333" y="4620575"/>
            <a:ext cx="1184118" cy="357900"/>
          </a:xfrm>
          <a:prstGeom prst="rect">
            <a:avLst/>
          </a:prstGeom>
          <a:noFill/>
          <a:ln>
            <a:noFill/>
          </a:ln>
        </p:spPr>
      </p:pic>
      <p:sp>
        <p:nvSpPr>
          <p:cNvPr id="68" name="Google Shape;68;p15"/>
          <p:cNvSpPr txBox="1">
            <a:spLocks noGrp="1"/>
          </p:cNvSpPr>
          <p:nvPr>
            <p:ph type="title"/>
          </p:nvPr>
        </p:nvSpPr>
        <p:spPr>
          <a:xfrm>
            <a:off x="4846250" y="13093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6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9" name="Google Shape;69;p15"/>
          <p:cNvSpPr txBox="1">
            <a:spLocks noGrp="1"/>
          </p:cNvSpPr>
          <p:nvPr>
            <p:ph type="subTitle" idx="1"/>
          </p:nvPr>
        </p:nvSpPr>
        <p:spPr>
          <a:xfrm>
            <a:off x="4846250" y="28792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0" name="Google Shape;70;p15"/>
          <p:cNvSpPr txBox="1">
            <a:spLocks noGrp="1"/>
          </p:cNvSpPr>
          <p:nvPr>
            <p:ph type="body" idx="2"/>
          </p:nvPr>
        </p:nvSpPr>
        <p:spPr>
          <a:xfrm>
            <a:off x="369600" y="724075"/>
            <a:ext cx="36096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lor block orange_right">
  <p:cSld name="SECTION_TITLE_AND_DESCRIPTION_1_1_1">
    <p:spTree>
      <p:nvGrpSpPr>
        <p:cNvPr id="1" name="Shape 71"/>
        <p:cNvGrpSpPr/>
        <p:nvPr/>
      </p:nvGrpSpPr>
      <p:grpSpPr>
        <a:xfrm>
          <a:off x="0" y="0"/>
          <a:ext cx="0" cy="0"/>
          <a:chOff x="0" y="0"/>
          <a:chExt cx="0" cy="0"/>
        </a:xfrm>
      </p:grpSpPr>
      <p:sp>
        <p:nvSpPr>
          <p:cNvPr id="72" name="Google Shape;72;p16"/>
          <p:cNvSpPr/>
          <p:nvPr/>
        </p:nvSpPr>
        <p:spPr>
          <a:xfrm>
            <a:off x="4572000" y="-125"/>
            <a:ext cx="4572000" cy="5143500"/>
          </a:xfrm>
          <a:prstGeom prst="rect">
            <a:avLst/>
          </a:prstGeom>
          <a:solidFill>
            <a:srgbClr val="F4A2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73;p16"/>
          <p:cNvPicPr preferRelativeResize="0"/>
          <p:nvPr/>
        </p:nvPicPr>
        <p:blipFill>
          <a:blip r:embed="rId2">
            <a:alphaModFix/>
          </a:blip>
          <a:stretch>
            <a:fillRect/>
          </a:stretch>
        </p:blipFill>
        <p:spPr>
          <a:xfrm>
            <a:off x="7707333" y="4620575"/>
            <a:ext cx="1184118" cy="357900"/>
          </a:xfrm>
          <a:prstGeom prst="rect">
            <a:avLst/>
          </a:prstGeom>
          <a:noFill/>
          <a:ln>
            <a:noFill/>
          </a:ln>
        </p:spPr>
      </p:pic>
      <p:sp>
        <p:nvSpPr>
          <p:cNvPr id="74" name="Google Shape;74;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5" name="Google Shape;75;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6" name="Google Shape;76;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lor block orange_left">
  <p:cSld name="SECTION_TITLE_AND_DESCRIPTION_1_1_1_1">
    <p:spTree>
      <p:nvGrpSpPr>
        <p:cNvPr id="1" name="Shape 77"/>
        <p:cNvGrpSpPr/>
        <p:nvPr/>
      </p:nvGrpSpPr>
      <p:grpSpPr>
        <a:xfrm>
          <a:off x="0" y="0"/>
          <a:ext cx="0" cy="0"/>
          <a:chOff x="0" y="0"/>
          <a:chExt cx="0" cy="0"/>
        </a:xfrm>
      </p:grpSpPr>
      <p:sp>
        <p:nvSpPr>
          <p:cNvPr id="78" name="Google Shape;78;p17"/>
          <p:cNvSpPr/>
          <p:nvPr/>
        </p:nvSpPr>
        <p:spPr>
          <a:xfrm>
            <a:off x="0" y="-125"/>
            <a:ext cx="4572000" cy="5143500"/>
          </a:xfrm>
          <a:prstGeom prst="rect">
            <a:avLst/>
          </a:prstGeom>
          <a:solidFill>
            <a:srgbClr val="F4A2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 name="Google Shape;79;p17"/>
          <p:cNvPicPr preferRelativeResize="0"/>
          <p:nvPr/>
        </p:nvPicPr>
        <p:blipFill>
          <a:blip r:embed="rId2">
            <a:alphaModFix/>
          </a:blip>
          <a:stretch>
            <a:fillRect/>
          </a:stretch>
        </p:blipFill>
        <p:spPr>
          <a:xfrm>
            <a:off x="7707333" y="4620575"/>
            <a:ext cx="1184118" cy="357900"/>
          </a:xfrm>
          <a:prstGeom prst="rect">
            <a:avLst/>
          </a:prstGeom>
          <a:noFill/>
          <a:ln>
            <a:noFill/>
          </a:ln>
        </p:spPr>
      </p:pic>
      <p:sp>
        <p:nvSpPr>
          <p:cNvPr id="80" name="Google Shape;80;p17"/>
          <p:cNvSpPr txBox="1">
            <a:spLocks noGrp="1"/>
          </p:cNvSpPr>
          <p:nvPr>
            <p:ph type="title"/>
          </p:nvPr>
        </p:nvSpPr>
        <p:spPr>
          <a:xfrm>
            <a:off x="4846250" y="13093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6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1" name="Google Shape;81;p17"/>
          <p:cNvSpPr txBox="1">
            <a:spLocks noGrp="1"/>
          </p:cNvSpPr>
          <p:nvPr>
            <p:ph type="subTitle" idx="1"/>
          </p:nvPr>
        </p:nvSpPr>
        <p:spPr>
          <a:xfrm>
            <a:off x="4846250" y="28792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2" name="Google Shape;82;p17"/>
          <p:cNvSpPr txBox="1">
            <a:spLocks noGrp="1"/>
          </p:cNvSpPr>
          <p:nvPr>
            <p:ph type="body" idx="2"/>
          </p:nvPr>
        </p:nvSpPr>
        <p:spPr>
          <a:xfrm>
            <a:off x="369600" y="724075"/>
            <a:ext cx="36096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lor block cream_right">
  <p:cSld name="SECTION_TITLE_AND_DESCRIPTION_1_1_1_1_1">
    <p:spTree>
      <p:nvGrpSpPr>
        <p:cNvPr id="1" name="Shape 83"/>
        <p:cNvGrpSpPr/>
        <p:nvPr/>
      </p:nvGrpSpPr>
      <p:grpSpPr>
        <a:xfrm>
          <a:off x="0" y="0"/>
          <a:ext cx="0" cy="0"/>
          <a:chOff x="0" y="0"/>
          <a:chExt cx="0" cy="0"/>
        </a:xfrm>
      </p:grpSpPr>
      <p:sp>
        <p:nvSpPr>
          <p:cNvPr id="84" name="Google Shape;84;p18"/>
          <p:cNvSpPr/>
          <p:nvPr/>
        </p:nvSpPr>
        <p:spPr>
          <a:xfrm>
            <a:off x="4572000" y="-125"/>
            <a:ext cx="4572000" cy="5143500"/>
          </a:xfrm>
          <a:prstGeom prst="rect">
            <a:avLst/>
          </a:prstGeom>
          <a:solidFill>
            <a:srgbClr val="FFF3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8"/>
          <p:cNvPicPr preferRelativeResize="0"/>
          <p:nvPr/>
        </p:nvPicPr>
        <p:blipFill>
          <a:blip r:embed="rId2">
            <a:alphaModFix/>
          </a:blip>
          <a:stretch>
            <a:fillRect/>
          </a:stretch>
        </p:blipFill>
        <p:spPr>
          <a:xfrm>
            <a:off x="7707333" y="4620575"/>
            <a:ext cx="1184118" cy="357900"/>
          </a:xfrm>
          <a:prstGeom prst="rect">
            <a:avLst/>
          </a:prstGeom>
          <a:noFill/>
          <a:ln>
            <a:noFill/>
          </a:ln>
        </p:spPr>
      </p:pic>
      <p:sp>
        <p:nvSpPr>
          <p:cNvPr id="86" name="Google Shape;86;p1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7" name="Google Shape;87;p1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8" name="Google Shape;88;p1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lor block cream_left">
  <p:cSld name="SECTION_TITLE_AND_DESCRIPTION_1_1_1_1_1_1">
    <p:spTree>
      <p:nvGrpSpPr>
        <p:cNvPr id="1" name="Shape 89"/>
        <p:cNvGrpSpPr/>
        <p:nvPr/>
      </p:nvGrpSpPr>
      <p:grpSpPr>
        <a:xfrm>
          <a:off x="0" y="0"/>
          <a:ext cx="0" cy="0"/>
          <a:chOff x="0" y="0"/>
          <a:chExt cx="0" cy="0"/>
        </a:xfrm>
      </p:grpSpPr>
      <p:sp>
        <p:nvSpPr>
          <p:cNvPr id="90" name="Google Shape;90;p19"/>
          <p:cNvSpPr/>
          <p:nvPr/>
        </p:nvSpPr>
        <p:spPr>
          <a:xfrm>
            <a:off x="0" y="-125"/>
            <a:ext cx="4572000" cy="5143500"/>
          </a:xfrm>
          <a:prstGeom prst="rect">
            <a:avLst/>
          </a:prstGeom>
          <a:solidFill>
            <a:srgbClr val="FFF3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 name="Google Shape;91;p19"/>
          <p:cNvPicPr preferRelativeResize="0"/>
          <p:nvPr/>
        </p:nvPicPr>
        <p:blipFill>
          <a:blip r:embed="rId2">
            <a:alphaModFix/>
          </a:blip>
          <a:stretch>
            <a:fillRect/>
          </a:stretch>
        </p:blipFill>
        <p:spPr>
          <a:xfrm>
            <a:off x="7707333" y="4620575"/>
            <a:ext cx="1184118" cy="357900"/>
          </a:xfrm>
          <a:prstGeom prst="rect">
            <a:avLst/>
          </a:prstGeom>
          <a:noFill/>
          <a:ln>
            <a:noFill/>
          </a:ln>
        </p:spPr>
      </p:pic>
      <p:sp>
        <p:nvSpPr>
          <p:cNvPr id="92" name="Google Shape;92;p19"/>
          <p:cNvSpPr txBox="1">
            <a:spLocks noGrp="1"/>
          </p:cNvSpPr>
          <p:nvPr>
            <p:ph type="title"/>
          </p:nvPr>
        </p:nvSpPr>
        <p:spPr>
          <a:xfrm>
            <a:off x="4846250" y="13093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6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3" name="Google Shape;93;p19"/>
          <p:cNvSpPr txBox="1">
            <a:spLocks noGrp="1"/>
          </p:cNvSpPr>
          <p:nvPr>
            <p:ph type="subTitle" idx="1"/>
          </p:nvPr>
        </p:nvSpPr>
        <p:spPr>
          <a:xfrm>
            <a:off x="4846250" y="28792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4" name="Google Shape;94;p19"/>
          <p:cNvSpPr txBox="1">
            <a:spLocks noGrp="1"/>
          </p:cNvSpPr>
          <p:nvPr>
            <p:ph type="body" idx="2"/>
          </p:nvPr>
        </p:nvSpPr>
        <p:spPr>
          <a:xfrm>
            <a:off x="369600" y="724075"/>
            <a:ext cx="36096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2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pic>
        <p:nvPicPr>
          <p:cNvPr id="97" name="Google Shape;97;p20"/>
          <p:cNvPicPr preferRelativeResize="0"/>
          <p:nvPr/>
        </p:nvPicPr>
        <p:blipFill>
          <a:blip r:embed="rId2">
            <a:alphaModFix/>
          </a:blip>
          <a:stretch>
            <a:fillRect/>
          </a:stretch>
        </p:blipFill>
        <p:spPr>
          <a:xfrm>
            <a:off x="7707333" y="4620575"/>
            <a:ext cx="1184118" cy="357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_1_1_1">
    <p:bg>
      <p:bgPr>
        <a:blipFill>
          <a:blip r:embed="rId2">
            <a:alphaModFix/>
          </a:blip>
          <a:stretch>
            <a:fillRect/>
          </a:stretch>
        </a:blipFill>
        <a:effectLst/>
      </p:bgPr>
    </p:bg>
    <p:spTree>
      <p:nvGrpSpPr>
        <p:cNvPr id="1" name="Shape 9"/>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BIG_NUMBER">
    <p:bg>
      <p:bgPr>
        <a:gradFill>
          <a:gsLst>
            <a:gs pos="0">
              <a:srgbClr val="2B1A78"/>
            </a:gs>
            <a:gs pos="100000">
              <a:srgbClr val="5650BE"/>
            </a:gs>
          </a:gsLst>
          <a:lin ang="13500032" scaled="0"/>
        </a:gradFill>
        <a:effectLst/>
      </p:bgPr>
    </p:bg>
    <p:spTree>
      <p:nvGrpSpPr>
        <p:cNvPr id="1" name="Shape 98"/>
        <p:cNvGrpSpPr/>
        <p:nvPr/>
      </p:nvGrpSpPr>
      <p:grpSpPr>
        <a:xfrm>
          <a:off x="0" y="0"/>
          <a:ext cx="0" cy="0"/>
          <a:chOff x="0" y="0"/>
          <a:chExt cx="0" cy="0"/>
        </a:xfrm>
      </p:grpSpPr>
      <p:sp>
        <p:nvSpPr>
          <p:cNvPr id="99" name="Google Shape;99;p21"/>
          <p:cNvSpPr/>
          <p:nvPr/>
        </p:nvSpPr>
        <p:spPr>
          <a:xfrm>
            <a:off x="962250" y="759150"/>
            <a:ext cx="7219500" cy="3625200"/>
          </a:xfrm>
          <a:prstGeom prst="rect">
            <a:avLst/>
          </a:prstGeom>
          <a:solidFill>
            <a:srgbClr val="FFFFFF"/>
          </a:solidFill>
          <a:ln>
            <a:noFill/>
          </a:ln>
          <a:effectLst>
            <a:outerShdw blurRad="100013" dist="28575"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txBox="1">
            <a:spLocks noGrp="1"/>
          </p:cNvSpPr>
          <p:nvPr>
            <p:ph type="title"/>
          </p:nvPr>
        </p:nvSpPr>
        <p:spPr>
          <a:xfrm>
            <a:off x="1943100" y="1431125"/>
            <a:ext cx="52578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1" name="Google Shape;101;p21"/>
          <p:cNvSpPr txBox="1">
            <a:spLocks noGrp="1"/>
          </p:cNvSpPr>
          <p:nvPr>
            <p:ph type="subTitle" idx="1"/>
          </p:nvPr>
        </p:nvSpPr>
        <p:spPr>
          <a:xfrm>
            <a:off x="1943100" y="3001025"/>
            <a:ext cx="5257800" cy="6012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_1">
    <p:bg>
      <p:bgPr>
        <a:gradFill>
          <a:gsLst>
            <a:gs pos="0">
              <a:srgbClr val="2B1A78"/>
            </a:gs>
            <a:gs pos="100000">
              <a:srgbClr val="5650BE"/>
            </a:gs>
          </a:gsLst>
          <a:lin ang="18900044" scaled="0"/>
        </a:gradFill>
        <a:effectLst/>
      </p:bgPr>
    </p:bg>
    <p:spTree>
      <p:nvGrpSpPr>
        <p:cNvPr id="1" name="Shape 102"/>
        <p:cNvGrpSpPr/>
        <p:nvPr/>
      </p:nvGrpSpPr>
      <p:grpSpPr>
        <a:xfrm>
          <a:off x="0" y="0"/>
          <a:ext cx="0" cy="0"/>
          <a:chOff x="0" y="0"/>
          <a:chExt cx="0" cy="0"/>
        </a:xfrm>
      </p:grpSpPr>
      <p:sp>
        <p:nvSpPr>
          <p:cNvPr id="103" name="Google Shape;103;p22"/>
          <p:cNvSpPr/>
          <p:nvPr/>
        </p:nvSpPr>
        <p:spPr>
          <a:xfrm>
            <a:off x="962250" y="759150"/>
            <a:ext cx="7219500" cy="3625200"/>
          </a:xfrm>
          <a:prstGeom prst="rect">
            <a:avLst/>
          </a:prstGeom>
          <a:solidFill>
            <a:srgbClr val="FFFFFF"/>
          </a:solidFill>
          <a:ln>
            <a:noFill/>
          </a:ln>
          <a:effectLst>
            <a:outerShdw blurRad="100013" dist="28575"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2"/>
          <p:cNvSpPr txBox="1">
            <a:spLocks noGrp="1"/>
          </p:cNvSpPr>
          <p:nvPr>
            <p:ph type="title"/>
          </p:nvPr>
        </p:nvSpPr>
        <p:spPr>
          <a:xfrm>
            <a:off x="1373550" y="1540625"/>
            <a:ext cx="6396900" cy="14823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05" name="Google Shape;105;p22"/>
          <p:cNvSpPr txBox="1">
            <a:spLocks noGrp="1"/>
          </p:cNvSpPr>
          <p:nvPr>
            <p:ph type="subTitle" idx="1"/>
          </p:nvPr>
        </p:nvSpPr>
        <p:spPr>
          <a:xfrm>
            <a:off x="1943100" y="3394175"/>
            <a:ext cx="5257800" cy="474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b="1"/>
            </a:lvl1pPr>
            <a:lvl2pPr lvl="1" algn="ctr">
              <a:lnSpc>
                <a:spcPct val="100000"/>
              </a:lnSpc>
              <a:spcBef>
                <a:spcPts val="0"/>
              </a:spcBef>
              <a:spcAft>
                <a:spcPts val="0"/>
              </a:spcAft>
              <a:buSzPts val="1800"/>
              <a:buNone/>
              <a:defRPr sz="1800" b="1"/>
            </a:lvl2pPr>
            <a:lvl3pPr lvl="2" algn="ctr">
              <a:lnSpc>
                <a:spcPct val="100000"/>
              </a:lnSpc>
              <a:spcBef>
                <a:spcPts val="0"/>
              </a:spcBef>
              <a:spcAft>
                <a:spcPts val="0"/>
              </a:spcAft>
              <a:buSzPts val="1800"/>
              <a:buNone/>
              <a:defRPr sz="1800" b="1"/>
            </a:lvl3pPr>
            <a:lvl4pPr lvl="3" algn="ctr">
              <a:lnSpc>
                <a:spcPct val="100000"/>
              </a:lnSpc>
              <a:spcBef>
                <a:spcPts val="0"/>
              </a:spcBef>
              <a:spcAft>
                <a:spcPts val="0"/>
              </a:spcAft>
              <a:buSzPts val="1800"/>
              <a:buNone/>
              <a:defRPr sz="1800" b="1"/>
            </a:lvl4pPr>
            <a:lvl5pPr lvl="4" algn="ctr">
              <a:lnSpc>
                <a:spcPct val="100000"/>
              </a:lnSpc>
              <a:spcBef>
                <a:spcPts val="0"/>
              </a:spcBef>
              <a:spcAft>
                <a:spcPts val="0"/>
              </a:spcAft>
              <a:buSzPts val="1800"/>
              <a:buNone/>
              <a:defRPr sz="1800" b="1"/>
            </a:lvl5pPr>
            <a:lvl6pPr lvl="5" algn="ctr">
              <a:lnSpc>
                <a:spcPct val="100000"/>
              </a:lnSpc>
              <a:spcBef>
                <a:spcPts val="0"/>
              </a:spcBef>
              <a:spcAft>
                <a:spcPts val="0"/>
              </a:spcAft>
              <a:buSzPts val="1800"/>
              <a:buNone/>
              <a:defRPr sz="1800" b="1"/>
            </a:lvl6pPr>
            <a:lvl7pPr lvl="6" algn="ctr">
              <a:lnSpc>
                <a:spcPct val="100000"/>
              </a:lnSpc>
              <a:spcBef>
                <a:spcPts val="0"/>
              </a:spcBef>
              <a:spcAft>
                <a:spcPts val="0"/>
              </a:spcAft>
              <a:buSzPts val="1800"/>
              <a:buNone/>
              <a:defRPr sz="1800" b="1"/>
            </a:lvl7pPr>
            <a:lvl8pPr lvl="7" algn="ctr">
              <a:lnSpc>
                <a:spcPct val="100000"/>
              </a:lnSpc>
              <a:spcBef>
                <a:spcPts val="0"/>
              </a:spcBef>
              <a:spcAft>
                <a:spcPts val="0"/>
              </a:spcAft>
              <a:buSzPts val="1800"/>
              <a:buNone/>
              <a:defRPr sz="1800" b="1"/>
            </a:lvl8pPr>
            <a:lvl9pPr lvl="8" algn="ctr">
              <a:lnSpc>
                <a:spcPct val="100000"/>
              </a:lnSpc>
              <a:spcBef>
                <a:spcPts val="0"/>
              </a:spcBef>
              <a:spcAft>
                <a:spcPts val="0"/>
              </a:spcAft>
              <a:buSzPts val="1800"/>
              <a:buNone/>
              <a:defRPr sz="1800" b="1"/>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BIG_NUMBER_1_1">
    <p:bg>
      <p:bgPr>
        <a:gradFill>
          <a:gsLst>
            <a:gs pos="0">
              <a:srgbClr val="2B1A78"/>
            </a:gs>
            <a:gs pos="100000">
              <a:srgbClr val="5650BE"/>
            </a:gs>
          </a:gsLst>
          <a:lin ang="18900044" scaled="0"/>
        </a:gradFill>
        <a:effectLst/>
      </p:bgPr>
    </p:bg>
    <p:spTree>
      <p:nvGrpSpPr>
        <p:cNvPr id="1" name="Shape 106"/>
        <p:cNvGrpSpPr/>
        <p:nvPr/>
      </p:nvGrpSpPr>
      <p:grpSpPr>
        <a:xfrm>
          <a:off x="0" y="0"/>
          <a:ext cx="0" cy="0"/>
          <a:chOff x="0" y="0"/>
          <a:chExt cx="0" cy="0"/>
        </a:xfrm>
      </p:grpSpPr>
      <p:sp>
        <p:nvSpPr>
          <p:cNvPr id="107" name="Google Shape;107;p23"/>
          <p:cNvSpPr/>
          <p:nvPr/>
        </p:nvSpPr>
        <p:spPr>
          <a:xfrm>
            <a:off x="962250" y="759150"/>
            <a:ext cx="7219500" cy="3625200"/>
          </a:xfrm>
          <a:prstGeom prst="rect">
            <a:avLst/>
          </a:prstGeom>
          <a:solidFill>
            <a:srgbClr val="FFFFFF"/>
          </a:solidFill>
          <a:ln>
            <a:noFill/>
          </a:ln>
          <a:effectLst>
            <a:outerShdw blurRad="100013" dist="28575"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txBox="1">
            <a:spLocks noGrp="1"/>
          </p:cNvSpPr>
          <p:nvPr>
            <p:ph type="subTitle" idx="1"/>
          </p:nvPr>
        </p:nvSpPr>
        <p:spPr>
          <a:xfrm>
            <a:off x="1607350" y="1489500"/>
            <a:ext cx="5986500" cy="21645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2000"/>
              <a:buNone/>
              <a:defRPr sz="2000" b="1"/>
            </a:lvl1pPr>
            <a:lvl2pPr lvl="1" algn="ctr">
              <a:lnSpc>
                <a:spcPct val="100000"/>
              </a:lnSpc>
              <a:spcBef>
                <a:spcPts val="0"/>
              </a:spcBef>
              <a:spcAft>
                <a:spcPts val="0"/>
              </a:spcAft>
              <a:buSzPts val="2000"/>
              <a:buNone/>
              <a:defRPr sz="2000" b="1"/>
            </a:lvl2pPr>
            <a:lvl3pPr lvl="2" algn="ctr">
              <a:lnSpc>
                <a:spcPct val="100000"/>
              </a:lnSpc>
              <a:spcBef>
                <a:spcPts val="0"/>
              </a:spcBef>
              <a:spcAft>
                <a:spcPts val="0"/>
              </a:spcAft>
              <a:buSzPts val="2000"/>
              <a:buNone/>
              <a:defRPr sz="2000" b="1"/>
            </a:lvl3pPr>
            <a:lvl4pPr lvl="3" algn="ctr">
              <a:lnSpc>
                <a:spcPct val="100000"/>
              </a:lnSpc>
              <a:spcBef>
                <a:spcPts val="0"/>
              </a:spcBef>
              <a:spcAft>
                <a:spcPts val="0"/>
              </a:spcAft>
              <a:buSzPts val="2000"/>
              <a:buNone/>
              <a:defRPr sz="2000" b="1"/>
            </a:lvl4pPr>
            <a:lvl5pPr lvl="4" algn="ctr">
              <a:lnSpc>
                <a:spcPct val="100000"/>
              </a:lnSpc>
              <a:spcBef>
                <a:spcPts val="0"/>
              </a:spcBef>
              <a:spcAft>
                <a:spcPts val="0"/>
              </a:spcAft>
              <a:buSzPts val="2000"/>
              <a:buNone/>
              <a:defRPr sz="2000" b="1"/>
            </a:lvl5pPr>
            <a:lvl6pPr lvl="5" algn="ctr">
              <a:lnSpc>
                <a:spcPct val="100000"/>
              </a:lnSpc>
              <a:spcBef>
                <a:spcPts val="0"/>
              </a:spcBef>
              <a:spcAft>
                <a:spcPts val="0"/>
              </a:spcAft>
              <a:buSzPts val="2000"/>
              <a:buNone/>
              <a:defRPr sz="2000" b="1"/>
            </a:lvl6pPr>
            <a:lvl7pPr lvl="6" algn="ctr">
              <a:lnSpc>
                <a:spcPct val="100000"/>
              </a:lnSpc>
              <a:spcBef>
                <a:spcPts val="0"/>
              </a:spcBef>
              <a:spcAft>
                <a:spcPts val="0"/>
              </a:spcAft>
              <a:buSzPts val="2000"/>
              <a:buNone/>
              <a:defRPr sz="2000" b="1"/>
            </a:lvl7pPr>
            <a:lvl8pPr lvl="7" algn="ctr">
              <a:lnSpc>
                <a:spcPct val="100000"/>
              </a:lnSpc>
              <a:spcBef>
                <a:spcPts val="0"/>
              </a:spcBef>
              <a:spcAft>
                <a:spcPts val="0"/>
              </a:spcAft>
              <a:buSzPts val="2000"/>
              <a:buNone/>
              <a:defRPr sz="2000" b="1"/>
            </a:lvl8pPr>
            <a:lvl9pPr lvl="8" algn="ctr">
              <a:lnSpc>
                <a:spcPct val="100000"/>
              </a:lnSpc>
              <a:spcBef>
                <a:spcPts val="0"/>
              </a:spcBef>
              <a:spcAft>
                <a:spcPts val="0"/>
              </a:spcAft>
              <a:buSzPts val="2000"/>
              <a:buNone/>
              <a:defRPr sz="2000" b="1"/>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Full photo">
  <p:cSld name="BLANK_1">
    <p:spTree>
      <p:nvGrpSpPr>
        <p:cNvPr id="1" name="Shape 110"/>
        <p:cNvGrpSpPr/>
        <p:nvPr/>
      </p:nvGrpSpPr>
      <p:grpSpPr>
        <a:xfrm>
          <a:off x="0" y="0"/>
          <a:ext cx="0" cy="0"/>
          <a:chOff x="0" y="0"/>
          <a:chExt cx="0" cy="0"/>
        </a:xfrm>
      </p:grpSpPr>
      <p:sp>
        <p:nvSpPr>
          <p:cNvPr id="111" name="Google Shape;111;p25"/>
          <p:cNvSpPr>
            <a:spLocks noGrp="1"/>
          </p:cNvSpPr>
          <p:nvPr>
            <p:ph type="pic" idx="2"/>
          </p:nvPr>
        </p:nvSpPr>
        <p:spPr>
          <a:xfrm>
            <a:off x="0" y="0"/>
            <a:ext cx="9144000" cy="51435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hoto with border">
  <p:cSld name="BLANK_1_1">
    <p:bg>
      <p:bgPr>
        <a:solidFill>
          <a:srgbClr val="5650BE"/>
        </a:solidFill>
        <a:effectLst/>
      </p:bgPr>
    </p:bg>
    <p:spTree>
      <p:nvGrpSpPr>
        <p:cNvPr id="1" name="Shape 112"/>
        <p:cNvGrpSpPr/>
        <p:nvPr/>
      </p:nvGrpSpPr>
      <p:grpSpPr>
        <a:xfrm>
          <a:off x="0" y="0"/>
          <a:ext cx="0" cy="0"/>
          <a:chOff x="0" y="0"/>
          <a:chExt cx="0" cy="0"/>
        </a:xfrm>
      </p:grpSpPr>
      <p:sp>
        <p:nvSpPr>
          <p:cNvPr id="113" name="Google Shape;113;p26"/>
          <p:cNvSpPr>
            <a:spLocks noGrp="1"/>
          </p:cNvSpPr>
          <p:nvPr>
            <p:ph type="pic" idx="2"/>
          </p:nvPr>
        </p:nvSpPr>
        <p:spPr>
          <a:xfrm>
            <a:off x="342900" y="337950"/>
            <a:ext cx="8458200" cy="44676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_blurple">
  <p:cSld name="CUSTOM_5">
    <p:bg>
      <p:bgPr>
        <a:solidFill>
          <a:srgbClr val="2B1A78"/>
        </a:solidFill>
        <a:effectLst/>
      </p:bgPr>
    </p:bg>
    <p:spTree>
      <p:nvGrpSpPr>
        <p:cNvPr id="1" name="Shape 114"/>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_blurple with white footer">
  <p:cSld name="CUSTOM_5_2">
    <p:bg>
      <p:bgPr>
        <a:solidFill>
          <a:srgbClr val="2B1A78"/>
        </a:solidFill>
        <a:effectLst/>
      </p:bgPr>
    </p:bg>
    <p:spTree>
      <p:nvGrpSpPr>
        <p:cNvPr id="1" name="Shape 115"/>
        <p:cNvGrpSpPr/>
        <p:nvPr/>
      </p:nvGrpSpPr>
      <p:grpSpPr>
        <a:xfrm>
          <a:off x="0" y="0"/>
          <a:ext cx="0" cy="0"/>
          <a:chOff x="0" y="0"/>
          <a:chExt cx="0" cy="0"/>
        </a:xfrm>
      </p:grpSpPr>
      <p:pic>
        <p:nvPicPr>
          <p:cNvPr id="116" name="Google Shape;116;p28"/>
          <p:cNvPicPr preferRelativeResize="0"/>
          <p:nvPr/>
        </p:nvPicPr>
        <p:blipFill>
          <a:blip r:embed="rId2">
            <a:alphaModFix/>
          </a:blip>
          <a:stretch>
            <a:fillRect/>
          </a:stretch>
        </p:blipFill>
        <p:spPr>
          <a:xfrm>
            <a:off x="7707323" y="4620571"/>
            <a:ext cx="1184128" cy="3579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_gradient">
  <p:cSld name="CUSTOM_5_1">
    <p:bg>
      <p:bgPr>
        <a:gradFill>
          <a:gsLst>
            <a:gs pos="0">
              <a:srgbClr val="2B1A78"/>
            </a:gs>
            <a:gs pos="100000">
              <a:srgbClr val="5650BE"/>
            </a:gs>
          </a:gsLst>
          <a:lin ang="0" scaled="0"/>
        </a:gradFill>
        <a:effectLst/>
      </p:bgPr>
    </p:bg>
    <p:spTree>
      <p:nvGrpSpPr>
        <p:cNvPr id="1" name="Shape 117"/>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with footer">
  <p:cSld name="CUSTOM_6">
    <p:spTree>
      <p:nvGrpSpPr>
        <p:cNvPr id="1" name="Shape 118"/>
        <p:cNvGrpSpPr/>
        <p:nvPr/>
      </p:nvGrpSpPr>
      <p:grpSpPr>
        <a:xfrm>
          <a:off x="0" y="0"/>
          <a:ext cx="0" cy="0"/>
          <a:chOff x="0" y="0"/>
          <a:chExt cx="0" cy="0"/>
        </a:xfrm>
      </p:grpSpPr>
      <p:pic>
        <p:nvPicPr>
          <p:cNvPr id="119" name="Google Shape;119;p30"/>
          <p:cNvPicPr preferRelativeResize="0"/>
          <p:nvPr/>
        </p:nvPicPr>
        <p:blipFill>
          <a:blip r:embed="rId2">
            <a:alphaModFix/>
          </a:blip>
          <a:stretch>
            <a:fillRect/>
          </a:stretch>
        </p:blipFill>
        <p:spPr>
          <a:xfrm>
            <a:off x="7707333" y="4620575"/>
            <a:ext cx="1184118" cy="3579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FFB446"/>
            </a:gs>
            <a:gs pos="100000">
              <a:srgbClr val="E7736F"/>
            </a:gs>
          </a:gsLst>
          <a:lin ang="10800025" scaled="0"/>
        </a:gradFill>
        <a:effectLst/>
      </p:bgPr>
    </p:bg>
    <p:spTree>
      <p:nvGrpSpPr>
        <p:cNvPr id="1" name="Shape 10"/>
        <p:cNvGrpSpPr/>
        <p:nvPr/>
      </p:nvGrpSpPr>
      <p:grpSpPr>
        <a:xfrm>
          <a:off x="0" y="0"/>
          <a:ext cx="0" cy="0"/>
          <a:chOff x="0" y="0"/>
          <a:chExt cx="0" cy="0"/>
        </a:xfrm>
      </p:grpSpPr>
      <p:sp>
        <p:nvSpPr>
          <p:cNvPr id="11" name="Google Shape;11;p4"/>
          <p:cNvSpPr txBox="1">
            <a:spLocks noGrp="1"/>
          </p:cNvSpPr>
          <p:nvPr>
            <p:ph type="title"/>
          </p:nvPr>
        </p:nvSpPr>
        <p:spPr>
          <a:xfrm>
            <a:off x="1030550" y="1049125"/>
            <a:ext cx="5948100" cy="2033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2" name="Google Shape;12;p4"/>
          <p:cNvSpPr txBox="1">
            <a:spLocks noGrp="1"/>
          </p:cNvSpPr>
          <p:nvPr>
            <p:ph type="subTitle" idx="1"/>
          </p:nvPr>
        </p:nvSpPr>
        <p:spPr>
          <a:xfrm>
            <a:off x="1030550" y="308252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13" name="Google Shape;13;p4"/>
          <p:cNvPicPr preferRelativeResize="0"/>
          <p:nvPr/>
        </p:nvPicPr>
        <p:blipFill>
          <a:blip r:embed="rId2">
            <a:alphaModFix/>
          </a:blip>
          <a:stretch>
            <a:fillRect/>
          </a:stretch>
        </p:blipFill>
        <p:spPr>
          <a:xfrm>
            <a:off x="7707333" y="4620575"/>
            <a:ext cx="1184118" cy="357900"/>
          </a:xfrm>
          <a:prstGeom prst="rect">
            <a:avLst/>
          </a:prstGeom>
          <a:noFill/>
          <a:ln>
            <a:noFill/>
          </a:ln>
        </p:spPr>
      </p:pic>
      <p:sp>
        <p:nvSpPr>
          <p:cNvPr id="14" name="Google Shape;14;p4"/>
          <p:cNvSpPr/>
          <p:nvPr/>
        </p:nvSpPr>
        <p:spPr>
          <a:xfrm>
            <a:off x="-1" y="0"/>
            <a:ext cx="443100" cy="5143500"/>
          </a:xfrm>
          <a:prstGeom prst="rect">
            <a:avLst/>
          </a:prstGeom>
          <a:solidFill>
            <a:srgbClr val="565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0"/>
        <p:cNvGrpSpPr/>
        <p:nvPr/>
      </p:nvGrpSpPr>
      <p:grpSpPr>
        <a:xfrm>
          <a:off x="0" y="0"/>
          <a:ext cx="0" cy="0"/>
          <a:chOff x="0" y="0"/>
          <a:chExt cx="0" cy="0"/>
        </a:xfrm>
      </p:grpSpPr>
      <p:sp>
        <p:nvSpPr>
          <p:cNvPr id="121" name="Google Shape;121;p31"/>
          <p:cNvSpPr txBox="1">
            <a:spLocks noGrp="1"/>
          </p:cNvSpPr>
          <p:nvPr>
            <p:ph type="body" idx="1"/>
          </p:nvPr>
        </p:nvSpPr>
        <p:spPr>
          <a:xfrm>
            <a:off x="478048" y="911612"/>
            <a:ext cx="8037300" cy="3613200"/>
          </a:xfrm>
          <a:prstGeom prst="rect">
            <a:avLst/>
          </a:prstGeom>
          <a:noFill/>
          <a:ln>
            <a:noFill/>
          </a:ln>
        </p:spPr>
        <p:txBody>
          <a:bodyPr spcFirstLastPara="1" wrap="square" lIns="0" tIns="274325" rIns="0" bIns="137150" anchor="t" anchorCtr="0">
            <a:normAutofit/>
          </a:bodyPr>
          <a:lstStyle>
            <a:lvl1pPr marL="457200" lvl="0" indent="-342900" algn="l">
              <a:lnSpc>
                <a:spcPct val="100000"/>
              </a:lnSpc>
              <a:spcBef>
                <a:spcPts val="800"/>
              </a:spcBef>
              <a:spcAft>
                <a:spcPts val="0"/>
              </a:spcAft>
              <a:buClr>
                <a:schemeClr val="accent1"/>
              </a:buClr>
              <a:buSzPts val="1800"/>
              <a:buChar char="•"/>
              <a:defRPr sz="1800" i="0">
                <a:solidFill>
                  <a:schemeClr val="accent1"/>
                </a:solidFill>
              </a:defRPr>
            </a:lvl1pPr>
            <a:lvl2pPr marL="914400" lvl="1" indent="-323850" algn="l">
              <a:lnSpc>
                <a:spcPct val="100000"/>
              </a:lnSpc>
              <a:spcBef>
                <a:spcPts val="400"/>
              </a:spcBef>
              <a:spcAft>
                <a:spcPts val="0"/>
              </a:spcAft>
              <a:buClr>
                <a:schemeClr val="accent1"/>
              </a:buClr>
              <a:buSzPts val="1500"/>
              <a:buChar char="•"/>
              <a:defRPr sz="1500">
                <a:solidFill>
                  <a:schemeClr val="accent1"/>
                </a:solidFill>
              </a:defRPr>
            </a:lvl2pPr>
            <a:lvl3pPr marL="1371600" lvl="2" indent="-317500" algn="l">
              <a:lnSpc>
                <a:spcPct val="100000"/>
              </a:lnSpc>
              <a:spcBef>
                <a:spcPts val="400"/>
              </a:spcBef>
              <a:spcAft>
                <a:spcPts val="0"/>
              </a:spcAft>
              <a:buClr>
                <a:schemeClr val="accent1"/>
              </a:buClr>
              <a:buSzPts val="1400"/>
              <a:buChar char="•"/>
              <a:defRPr sz="1400">
                <a:solidFill>
                  <a:schemeClr val="accent1"/>
                </a:solidFill>
              </a:defRPr>
            </a:lvl3pPr>
            <a:lvl4pPr marL="1828800" lvl="3" indent="-304800" algn="l">
              <a:lnSpc>
                <a:spcPct val="100000"/>
              </a:lnSpc>
              <a:spcBef>
                <a:spcPts val="400"/>
              </a:spcBef>
              <a:spcAft>
                <a:spcPts val="0"/>
              </a:spcAft>
              <a:buClr>
                <a:schemeClr val="accent1"/>
              </a:buClr>
              <a:buSzPts val="1200"/>
              <a:buChar char="•"/>
              <a:defRPr sz="1200">
                <a:solidFill>
                  <a:schemeClr val="accent1"/>
                </a:solidFill>
              </a:defRPr>
            </a:lvl4pPr>
            <a:lvl5pPr marL="2286000" lvl="4" indent="-304800" algn="l">
              <a:lnSpc>
                <a:spcPct val="100000"/>
              </a:lnSpc>
              <a:spcBef>
                <a:spcPts val="400"/>
              </a:spcBef>
              <a:spcAft>
                <a:spcPts val="0"/>
              </a:spcAft>
              <a:buClr>
                <a:schemeClr val="accent1"/>
              </a:buClr>
              <a:buSzPts val="1200"/>
              <a:buChar char="•"/>
              <a:defRPr sz="1200" i="0">
                <a:solidFill>
                  <a:schemeClr val="accen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31"/>
          <p:cNvSpPr txBox="1">
            <a:spLocks noGrp="1"/>
          </p:cNvSpPr>
          <p:nvPr>
            <p:ph type="title"/>
          </p:nvPr>
        </p:nvSpPr>
        <p:spPr>
          <a:xfrm>
            <a:off x="628650" y="455737"/>
            <a:ext cx="7886700" cy="456000"/>
          </a:xfrm>
          <a:prstGeom prst="rect">
            <a:avLst/>
          </a:prstGeom>
          <a:noFill/>
          <a:ln>
            <a:noFill/>
          </a:ln>
        </p:spPr>
        <p:txBody>
          <a:bodyPr spcFirstLastPara="1" wrap="square" lIns="0" tIns="34275" rIns="0" bIns="34275" anchor="t" anchorCtr="0">
            <a:noAutofit/>
          </a:bodyPr>
          <a:lstStyle>
            <a:lvl1pPr lvl="0" algn="l">
              <a:lnSpc>
                <a:spcPct val="100000"/>
              </a:lnSpc>
              <a:spcBef>
                <a:spcPts val="0"/>
              </a:spcBef>
              <a:spcAft>
                <a:spcPts val="0"/>
              </a:spcAft>
              <a:buClr>
                <a:schemeClr val="accent1"/>
              </a:buClr>
              <a:buSzPts val="2400"/>
              <a:buNone/>
              <a:defRPr sz="2400" i="0">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cxnSp>
        <p:nvCxnSpPr>
          <p:cNvPr id="123" name="Google Shape;123;p31"/>
          <p:cNvCxnSpPr/>
          <p:nvPr/>
        </p:nvCxnSpPr>
        <p:spPr>
          <a:xfrm>
            <a:off x="0" y="676022"/>
            <a:ext cx="426300" cy="0"/>
          </a:xfrm>
          <a:prstGeom prst="straightConnector1">
            <a:avLst/>
          </a:prstGeom>
          <a:noFill/>
          <a:ln w="33350" cap="flat" cmpd="sng">
            <a:solidFill>
              <a:schemeClr val="accent5"/>
            </a:solidFill>
            <a:prstDash val="solid"/>
            <a:miter lim="800000"/>
            <a:headEnd type="none" w="sm" len="sm"/>
            <a:tailEnd type="none" w="sm" len="sm"/>
          </a:ln>
        </p:spPr>
      </p:cxnSp>
      <p:sp>
        <p:nvSpPr>
          <p:cNvPr id="124" name="Google Shape;124;p31"/>
          <p:cNvSpPr/>
          <p:nvPr/>
        </p:nvSpPr>
        <p:spPr>
          <a:xfrm>
            <a:off x="379406" y="626581"/>
            <a:ext cx="98700" cy="98700"/>
          </a:xfrm>
          <a:prstGeom prst="ellipse">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25" name="Google Shape;125;p31"/>
          <p:cNvPicPr preferRelativeResize="0"/>
          <p:nvPr/>
        </p:nvPicPr>
        <p:blipFill rotWithShape="1">
          <a:blip r:embed="rId2">
            <a:alphaModFix/>
          </a:blip>
          <a:srcRect/>
          <a:stretch/>
        </p:blipFill>
        <p:spPr>
          <a:xfrm>
            <a:off x="8168794" y="4495388"/>
            <a:ext cx="918057" cy="91805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rge statement with bullets">
  <p:cSld name="SECTION_HEADER_1">
    <p:bg>
      <p:bgPr>
        <a:gradFill>
          <a:gsLst>
            <a:gs pos="0">
              <a:srgbClr val="2B1A78"/>
            </a:gs>
            <a:gs pos="100000">
              <a:srgbClr val="5650BE"/>
            </a:gs>
          </a:gsLst>
          <a:lin ang="0" scaled="0"/>
        </a:gradFill>
        <a:effectLst/>
      </p:bgPr>
    </p:bg>
    <p:spTree>
      <p:nvGrpSpPr>
        <p:cNvPr id="1" name="Shape 15"/>
        <p:cNvGrpSpPr/>
        <p:nvPr/>
      </p:nvGrpSpPr>
      <p:grpSpPr>
        <a:xfrm>
          <a:off x="0" y="0"/>
          <a:ext cx="0" cy="0"/>
          <a:chOff x="0" y="0"/>
          <a:chExt cx="0" cy="0"/>
        </a:xfrm>
      </p:grpSpPr>
      <p:sp>
        <p:nvSpPr>
          <p:cNvPr id="16" name="Google Shape;16;p5"/>
          <p:cNvSpPr/>
          <p:nvPr/>
        </p:nvSpPr>
        <p:spPr>
          <a:xfrm>
            <a:off x="195076" y="0"/>
            <a:ext cx="155400" cy="5143500"/>
          </a:xfrm>
          <a:prstGeom prst="rect">
            <a:avLst/>
          </a:prstGeom>
          <a:solidFill>
            <a:srgbClr val="E7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5"/>
          <p:cNvSpPr/>
          <p:nvPr/>
        </p:nvSpPr>
        <p:spPr>
          <a:xfrm>
            <a:off x="388652" y="0"/>
            <a:ext cx="155400" cy="5143500"/>
          </a:xfrm>
          <a:prstGeom prst="rect">
            <a:avLst/>
          </a:prstGeom>
          <a:solidFill>
            <a:srgbClr val="565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5"/>
          <p:cNvSpPr/>
          <p:nvPr/>
        </p:nvSpPr>
        <p:spPr>
          <a:xfrm>
            <a:off x="1500" y="0"/>
            <a:ext cx="155400" cy="5143500"/>
          </a:xfrm>
          <a:prstGeom prst="rect">
            <a:avLst/>
          </a:prstGeom>
          <a:solidFill>
            <a:srgbClr val="F4B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19;p5"/>
          <p:cNvPicPr preferRelativeResize="0"/>
          <p:nvPr/>
        </p:nvPicPr>
        <p:blipFill>
          <a:blip r:embed="rId2">
            <a:alphaModFix/>
          </a:blip>
          <a:stretch>
            <a:fillRect/>
          </a:stretch>
        </p:blipFill>
        <p:spPr>
          <a:xfrm>
            <a:off x="7707323" y="4620571"/>
            <a:ext cx="1184128" cy="357900"/>
          </a:xfrm>
          <a:prstGeom prst="rect">
            <a:avLst/>
          </a:prstGeom>
          <a:noFill/>
          <a:ln>
            <a:noFill/>
          </a:ln>
        </p:spPr>
      </p:pic>
      <p:sp>
        <p:nvSpPr>
          <p:cNvPr id="20" name="Google Shape;20;p5"/>
          <p:cNvSpPr txBox="1">
            <a:spLocks noGrp="1"/>
          </p:cNvSpPr>
          <p:nvPr>
            <p:ph type="title"/>
          </p:nvPr>
        </p:nvSpPr>
        <p:spPr>
          <a:xfrm>
            <a:off x="1020150" y="1484900"/>
            <a:ext cx="3634800" cy="20334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1" name="Google Shape;21;p5"/>
          <p:cNvSpPr txBox="1">
            <a:spLocks noGrp="1"/>
          </p:cNvSpPr>
          <p:nvPr>
            <p:ph type="body" idx="1"/>
          </p:nvPr>
        </p:nvSpPr>
        <p:spPr>
          <a:xfrm>
            <a:off x="5236375" y="1152475"/>
            <a:ext cx="3595800" cy="31695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EF9F2"/>
        </a:solid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464350" y="445025"/>
            <a:ext cx="83679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6"/>
          <p:cNvSpPr txBox="1">
            <a:spLocks noGrp="1"/>
          </p:cNvSpPr>
          <p:nvPr>
            <p:ph type="body" idx="1"/>
          </p:nvPr>
        </p:nvSpPr>
        <p:spPr>
          <a:xfrm>
            <a:off x="464350" y="1152475"/>
            <a:ext cx="83679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25" name="Google Shape;25;p6"/>
          <p:cNvPicPr preferRelativeResize="0"/>
          <p:nvPr/>
        </p:nvPicPr>
        <p:blipFill>
          <a:blip r:embed="rId2">
            <a:alphaModFix/>
          </a:blip>
          <a:stretch>
            <a:fillRect/>
          </a:stretch>
        </p:blipFill>
        <p:spPr>
          <a:xfrm>
            <a:off x="7707333" y="4620575"/>
            <a:ext cx="1184118" cy="3579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rgbClr val="FEF9F2"/>
        </a:solid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464350" y="445025"/>
            <a:ext cx="77652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7"/>
          <p:cNvSpPr txBox="1">
            <a:spLocks noGrp="1"/>
          </p:cNvSpPr>
          <p:nvPr>
            <p:ph type="body" idx="1"/>
          </p:nvPr>
        </p:nvSpPr>
        <p:spPr>
          <a:xfrm>
            <a:off x="464350" y="1835950"/>
            <a:ext cx="3928200" cy="2733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7"/>
          <p:cNvSpPr txBox="1">
            <a:spLocks noGrp="1"/>
          </p:cNvSpPr>
          <p:nvPr>
            <p:ph type="body" idx="2"/>
          </p:nvPr>
        </p:nvSpPr>
        <p:spPr>
          <a:xfrm>
            <a:off x="4832400" y="1835950"/>
            <a:ext cx="3999900" cy="2733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pic>
        <p:nvPicPr>
          <p:cNvPr id="30" name="Google Shape;30;p7"/>
          <p:cNvPicPr preferRelativeResize="0"/>
          <p:nvPr/>
        </p:nvPicPr>
        <p:blipFill>
          <a:blip r:embed="rId2">
            <a:alphaModFix/>
          </a:blip>
          <a:stretch>
            <a:fillRect/>
          </a:stretch>
        </p:blipFill>
        <p:spPr>
          <a:xfrm>
            <a:off x="7707333" y="4620575"/>
            <a:ext cx="1184118" cy="357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FEF9F2"/>
        </a:solid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64350" y="445025"/>
            <a:ext cx="83679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33" name="Google Shape;33;p8"/>
          <p:cNvPicPr preferRelativeResize="0"/>
          <p:nvPr/>
        </p:nvPicPr>
        <p:blipFill>
          <a:blip r:embed="rId2">
            <a:alphaModFix/>
          </a:blip>
          <a:stretch>
            <a:fillRect/>
          </a:stretch>
        </p:blipFill>
        <p:spPr>
          <a:xfrm>
            <a:off x="7707333" y="4620575"/>
            <a:ext cx="1184118" cy="357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FEF9F2"/>
        </a:solidFill>
        <a:effectLst/>
      </p:bgPr>
    </p:bg>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461700" y="565050"/>
            <a:ext cx="39111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9"/>
          <p:cNvSpPr txBox="1">
            <a:spLocks noGrp="1"/>
          </p:cNvSpPr>
          <p:nvPr>
            <p:ph type="body" idx="1"/>
          </p:nvPr>
        </p:nvSpPr>
        <p:spPr>
          <a:xfrm>
            <a:off x="461700" y="1399050"/>
            <a:ext cx="38031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pic>
        <p:nvPicPr>
          <p:cNvPr id="37" name="Google Shape;37;p9"/>
          <p:cNvPicPr preferRelativeResize="0"/>
          <p:nvPr/>
        </p:nvPicPr>
        <p:blipFill>
          <a:blip r:embed="rId2">
            <a:alphaModFix/>
          </a:blip>
          <a:stretch>
            <a:fillRect/>
          </a:stretch>
        </p:blipFill>
        <p:spPr>
          <a:xfrm>
            <a:off x="7707333" y="4620575"/>
            <a:ext cx="1184118" cy="357900"/>
          </a:xfrm>
          <a:prstGeom prst="rect">
            <a:avLst/>
          </a:prstGeom>
          <a:noFill/>
          <a:ln>
            <a:noFill/>
          </a:ln>
        </p:spPr>
      </p:pic>
      <p:sp>
        <p:nvSpPr>
          <p:cNvPr id="38" name="Google Shape;38;p9"/>
          <p:cNvSpPr>
            <a:spLocks noGrp="1"/>
          </p:cNvSpPr>
          <p:nvPr>
            <p:ph type="pic" idx="2"/>
          </p:nvPr>
        </p:nvSpPr>
        <p:spPr>
          <a:xfrm>
            <a:off x="4826675" y="462725"/>
            <a:ext cx="3911100" cy="39735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1">
  <p:cSld name="ONE_COLUMN_TEXT_1">
    <p:bg>
      <p:bgPr>
        <a:solidFill>
          <a:srgbClr val="FEF9F2"/>
        </a:solid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4807750" y="555600"/>
            <a:ext cx="39792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1" name="Google Shape;41;p10"/>
          <p:cNvSpPr txBox="1">
            <a:spLocks noGrp="1"/>
          </p:cNvSpPr>
          <p:nvPr>
            <p:ph type="body" idx="1"/>
          </p:nvPr>
        </p:nvSpPr>
        <p:spPr>
          <a:xfrm>
            <a:off x="4807750" y="1389600"/>
            <a:ext cx="3876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pic>
        <p:nvPicPr>
          <p:cNvPr id="42" name="Google Shape;42;p10"/>
          <p:cNvPicPr preferRelativeResize="0"/>
          <p:nvPr/>
        </p:nvPicPr>
        <p:blipFill>
          <a:blip r:embed="rId2">
            <a:alphaModFix/>
          </a:blip>
          <a:stretch>
            <a:fillRect/>
          </a:stretch>
        </p:blipFill>
        <p:spPr>
          <a:xfrm>
            <a:off x="7707333" y="4620575"/>
            <a:ext cx="1184118" cy="357900"/>
          </a:xfrm>
          <a:prstGeom prst="rect">
            <a:avLst/>
          </a:prstGeom>
          <a:noFill/>
          <a:ln>
            <a:noFill/>
          </a:ln>
        </p:spPr>
      </p:pic>
      <p:sp>
        <p:nvSpPr>
          <p:cNvPr id="43" name="Google Shape;43;p10"/>
          <p:cNvSpPr>
            <a:spLocks noGrp="1"/>
          </p:cNvSpPr>
          <p:nvPr>
            <p:ph type="pic" idx="2"/>
          </p:nvPr>
        </p:nvSpPr>
        <p:spPr>
          <a:xfrm>
            <a:off x="459475" y="462725"/>
            <a:ext cx="3911100" cy="39735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Lato Black"/>
              <a:buNone/>
              <a:defRPr sz="2800">
                <a:solidFill>
                  <a:schemeClr val="dk1"/>
                </a:solidFill>
                <a:latin typeface="Lato Black"/>
                <a:ea typeface="Lato Black"/>
                <a:cs typeface="Lato Black"/>
                <a:sym typeface="Lato Black"/>
              </a:defRPr>
            </a:lvl1pPr>
            <a:lvl2pPr lvl="1">
              <a:spcBef>
                <a:spcPts val="0"/>
              </a:spcBef>
              <a:spcAft>
                <a:spcPts val="0"/>
              </a:spcAft>
              <a:buClr>
                <a:schemeClr val="dk1"/>
              </a:buClr>
              <a:buSzPts val="2800"/>
              <a:buFont typeface="Lato Black"/>
              <a:buNone/>
              <a:defRPr sz="2800">
                <a:solidFill>
                  <a:schemeClr val="dk1"/>
                </a:solidFill>
                <a:latin typeface="Lato Black"/>
                <a:ea typeface="Lato Black"/>
                <a:cs typeface="Lato Black"/>
                <a:sym typeface="Lato Black"/>
              </a:defRPr>
            </a:lvl2pPr>
            <a:lvl3pPr lvl="2">
              <a:spcBef>
                <a:spcPts val="0"/>
              </a:spcBef>
              <a:spcAft>
                <a:spcPts val="0"/>
              </a:spcAft>
              <a:buClr>
                <a:schemeClr val="dk1"/>
              </a:buClr>
              <a:buSzPts val="2800"/>
              <a:buFont typeface="Lato Black"/>
              <a:buNone/>
              <a:defRPr sz="2800">
                <a:solidFill>
                  <a:schemeClr val="dk1"/>
                </a:solidFill>
                <a:latin typeface="Lato Black"/>
                <a:ea typeface="Lato Black"/>
                <a:cs typeface="Lato Black"/>
                <a:sym typeface="Lato Black"/>
              </a:defRPr>
            </a:lvl3pPr>
            <a:lvl4pPr lvl="3">
              <a:spcBef>
                <a:spcPts val="0"/>
              </a:spcBef>
              <a:spcAft>
                <a:spcPts val="0"/>
              </a:spcAft>
              <a:buClr>
                <a:schemeClr val="dk1"/>
              </a:buClr>
              <a:buSzPts val="2800"/>
              <a:buFont typeface="Lato Black"/>
              <a:buNone/>
              <a:defRPr sz="2800">
                <a:solidFill>
                  <a:schemeClr val="dk1"/>
                </a:solidFill>
                <a:latin typeface="Lato Black"/>
                <a:ea typeface="Lato Black"/>
                <a:cs typeface="Lato Black"/>
                <a:sym typeface="Lato Black"/>
              </a:defRPr>
            </a:lvl4pPr>
            <a:lvl5pPr lvl="4">
              <a:spcBef>
                <a:spcPts val="0"/>
              </a:spcBef>
              <a:spcAft>
                <a:spcPts val="0"/>
              </a:spcAft>
              <a:buClr>
                <a:schemeClr val="dk1"/>
              </a:buClr>
              <a:buSzPts val="2800"/>
              <a:buFont typeface="Lato Black"/>
              <a:buNone/>
              <a:defRPr sz="2800">
                <a:solidFill>
                  <a:schemeClr val="dk1"/>
                </a:solidFill>
                <a:latin typeface="Lato Black"/>
                <a:ea typeface="Lato Black"/>
                <a:cs typeface="Lato Black"/>
                <a:sym typeface="Lato Black"/>
              </a:defRPr>
            </a:lvl5pPr>
            <a:lvl6pPr lvl="5">
              <a:spcBef>
                <a:spcPts val="0"/>
              </a:spcBef>
              <a:spcAft>
                <a:spcPts val="0"/>
              </a:spcAft>
              <a:buClr>
                <a:schemeClr val="dk1"/>
              </a:buClr>
              <a:buSzPts val="2800"/>
              <a:buFont typeface="Lato Black"/>
              <a:buNone/>
              <a:defRPr sz="2800">
                <a:solidFill>
                  <a:schemeClr val="dk1"/>
                </a:solidFill>
                <a:latin typeface="Lato Black"/>
                <a:ea typeface="Lato Black"/>
                <a:cs typeface="Lato Black"/>
                <a:sym typeface="Lato Black"/>
              </a:defRPr>
            </a:lvl6pPr>
            <a:lvl7pPr lvl="6">
              <a:spcBef>
                <a:spcPts val="0"/>
              </a:spcBef>
              <a:spcAft>
                <a:spcPts val="0"/>
              </a:spcAft>
              <a:buClr>
                <a:schemeClr val="dk1"/>
              </a:buClr>
              <a:buSzPts val="2800"/>
              <a:buFont typeface="Lato Black"/>
              <a:buNone/>
              <a:defRPr sz="2800">
                <a:solidFill>
                  <a:schemeClr val="dk1"/>
                </a:solidFill>
                <a:latin typeface="Lato Black"/>
                <a:ea typeface="Lato Black"/>
                <a:cs typeface="Lato Black"/>
                <a:sym typeface="Lato Black"/>
              </a:defRPr>
            </a:lvl7pPr>
            <a:lvl8pPr lvl="7">
              <a:spcBef>
                <a:spcPts val="0"/>
              </a:spcBef>
              <a:spcAft>
                <a:spcPts val="0"/>
              </a:spcAft>
              <a:buClr>
                <a:schemeClr val="dk1"/>
              </a:buClr>
              <a:buSzPts val="2800"/>
              <a:buFont typeface="Lato Black"/>
              <a:buNone/>
              <a:defRPr sz="2800">
                <a:solidFill>
                  <a:schemeClr val="dk1"/>
                </a:solidFill>
                <a:latin typeface="Lato Black"/>
                <a:ea typeface="Lato Black"/>
                <a:cs typeface="Lato Black"/>
                <a:sym typeface="Lato Black"/>
              </a:defRPr>
            </a:lvl8pPr>
            <a:lvl9pPr lvl="8">
              <a:spcBef>
                <a:spcPts val="0"/>
              </a:spcBef>
              <a:spcAft>
                <a:spcPts val="0"/>
              </a:spcAft>
              <a:buClr>
                <a:schemeClr val="dk1"/>
              </a:buClr>
              <a:buSzPts val="2800"/>
              <a:buFont typeface="Lato Black"/>
              <a:buNone/>
              <a:defRPr sz="2800">
                <a:solidFill>
                  <a:schemeClr val="dk1"/>
                </a:solidFill>
                <a:latin typeface="Lato Black"/>
                <a:ea typeface="Lato Black"/>
                <a:cs typeface="Lato Black"/>
                <a:sym typeface="Lato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www.blackduck.com/blog/open-source-trends-ossra-report.html"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www.library.hbs.edu/working-knowledge/open-source-software-the-nine-trillion-resource-companies-take-for-granted"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blog/open-source/maintainers/why-companies-are-starting-ospos/"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hyperlink" Target="https://www.linuxfoundation.org/hubfs/LF%20Research/lfr_ospo24_infogfx_111824.png?hsLang=en"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congress.gov/bill/118th-congress/house-bill/9566"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dsacms.github.io/share-it-act-lp/"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hyperlink" Target="https://dsacms.github.io/codejson-generator/" TargetMode="Externa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formio/uswds" TargetMode="External"/><Relationship Id="rId3" Type="http://schemas.openxmlformats.org/officeDocument/2006/relationships/hyperlink" Target="https://designsystem.digital.gov/" TargetMode="External"/><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hyperlink" Target="https://dsacms.github.io/codejson-generator" TargetMode="External"/><Relationship Id="rId4" Type="http://schemas.openxmlformats.org/officeDocument/2006/relationships/hyperlink" Target="http://form.io" TargetMode="External"/><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form.io" TargetMode="External"/><Relationship Id="rId7" Type="http://schemas.openxmlformats.org/officeDocument/2006/relationships/hyperlink" Target="https://github.com/formio/uswds/pull/267"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hyperlink" Target="https://github.com/formio/uswds/pull/266" TargetMode="External"/><Relationship Id="rId5" Type="http://schemas.openxmlformats.org/officeDocument/2006/relationships/hyperlink" Target="https://github.com/formio/uswds/pull/265" TargetMode="External"/><Relationship Id="rId4" Type="http://schemas.openxmlformats.org/officeDocument/2006/relationships/hyperlink" Target="https://github.com/formio/uswds/issues/260" TargetMode="External"/><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hyperlink" Target="https://dsacms.github.io/index-generator-website/"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hyperlink" Target="http://code.gov"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SACMS/decks/blob/main/formfest2025.pdf"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aspe.hhs.gov/topics/data/evidence-act-0"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37.png"/><Relationship Id="rId4" Type="http://schemas.openxmlformats.org/officeDocument/2006/relationships/hyperlink" Target="https://github.com/DSACMS/index-generator-website"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hyperlink" Target="https://github.com/DSACMS/share-it-savings" TargetMode="External"/><Relationship Id="rId4" Type="http://schemas.openxmlformats.org/officeDocument/2006/relationships/hyperlink" Target="https://github.cms.gov/ospo/shareitsavings?tab=readme-ov-file#methodology"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go.cms.gov/ospo" TargetMode="External"/><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github.com/DSACMS/decks/blob/main/formfest2025.pdf" TargetMode="External"/><Relationship Id="rId5" Type="http://schemas.openxmlformats.org/officeDocument/2006/relationships/hyperlink" Target="mailto:opensource@cms.hhs.gov" TargetMode="External"/><Relationship Id="rId4" Type="http://schemas.openxmlformats.org/officeDocument/2006/relationships/hyperlink" Target="http://go.cms.gov/shareit" TargetMode="Externa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data.cms.gov/fact-sheet/cms-fast-facts"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www.cms.gov/files/document/health-insurance-exchanges-2024-open-enrollment-report-final.pdf"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data.cms.gov/fact-sheet/cms-fast-facts"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hyperlink" Target="https://www.cms.gov/files/document/cms-financial-report-fiscal-year-2024.pdf" TargetMode="External"/><Relationship Id="rId4" Type="http://schemas.openxmlformats.org/officeDocument/2006/relationships/hyperlink" Target="https://www.govinfo.gov/content/pkg/BUDGET-2025-BUD/pdf/BUDGET-2025-BUD.pdf"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ata.cms.gov/sites/default/files/2025-04/CMSFastFacts2025_508.pdf"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hyperlink" Target="https://www.cms.gov/files/document/cms-financial-report-fiscal-year-2024.pdf" TargetMode="External"/><Relationship Id="rId4" Type="http://schemas.openxmlformats.org/officeDocument/2006/relationships/hyperlink" Target="https://www.cms.gov/oact/tr/202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32" descr="FormFest Tile Slide">
            <a:extLst>
              <a:ext uri="{C183D7F6-B498-43B3-948B-1728B52AA6E4}">
                <adec:decorative xmlns:adec="http://schemas.microsoft.com/office/drawing/2017/decorative" val="0"/>
              </a:ext>
            </a:extLst>
          </p:cNvPr>
          <p:cNvPicPr preferRelativeResize="0"/>
          <p:nvPr/>
        </p:nvPicPr>
        <p:blipFill rotWithShape="1">
          <a:blip r:embed="rId3">
            <a:alphaModFix/>
          </a:blip>
          <a:srcRect t="845" b="845"/>
          <a:stretch/>
        </p:blipFill>
        <p:spPr>
          <a:xfrm>
            <a:off x="4857064" y="4549993"/>
            <a:ext cx="966638" cy="340606"/>
          </a:xfrm>
          <a:prstGeom prst="rect">
            <a:avLst/>
          </a:prstGeom>
          <a:noFill/>
          <a:ln>
            <a:noFill/>
          </a:ln>
        </p:spPr>
      </p:pic>
      <p:pic>
        <p:nvPicPr>
          <p:cNvPr id="131" name="Google Shape;131;p32" descr="Creative Commons logo"/>
          <p:cNvPicPr preferRelativeResize="0"/>
          <p:nvPr/>
        </p:nvPicPr>
        <p:blipFill rotWithShape="1">
          <a:blip r:embed="rId4">
            <a:alphaModFix/>
          </a:blip>
          <a:srcRect/>
          <a:stretch/>
        </p:blipFill>
        <p:spPr>
          <a:xfrm>
            <a:off x="3015501" y="4549998"/>
            <a:ext cx="1292008" cy="307019"/>
          </a:xfrm>
          <a:prstGeom prst="rect">
            <a:avLst/>
          </a:prstGeom>
          <a:noFill/>
          <a:ln>
            <a:noFill/>
          </a:ln>
        </p:spPr>
      </p:pic>
      <p:sp>
        <p:nvSpPr>
          <p:cNvPr id="2" name="Title 1">
            <a:extLst>
              <a:ext uri="{FF2B5EF4-FFF2-40B4-BE49-F238E27FC236}">
                <a16:creationId xmlns:a16="http://schemas.microsoft.com/office/drawing/2014/main" id="{B664D191-6429-5E9A-F888-0E035A445D4F}"/>
              </a:ext>
            </a:extLst>
          </p:cNvPr>
          <p:cNvSpPr>
            <a:spLocks noGrp="1"/>
          </p:cNvSpPr>
          <p:nvPr>
            <p:ph type="title" idx="4294967295"/>
          </p:nvPr>
        </p:nvSpPr>
        <p:spPr>
          <a:xfrm>
            <a:off x="311700" y="-572700"/>
            <a:ext cx="8520600" cy="572700"/>
          </a:xfrm>
        </p:spPr>
        <p:txBody>
          <a:bodyPr spcFirstLastPara="1" wrap="square" lIns="91425" tIns="91425" rIns="91425" bIns="91425" anchor="b" anchorCtr="0">
            <a:normAutofit fontScale="90000"/>
          </a:bodyPr>
          <a:lstStyle/>
          <a:p>
            <a:r>
              <a:rPr lang="en-US" dirty="0" err="1"/>
              <a:t>Formfest</a:t>
            </a:r>
            <a:r>
              <a:rPr lang="en-US" dirty="0"/>
              <a:t> Title Slide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1"/>
          <p:cNvSpPr txBox="1"/>
          <p:nvPr/>
        </p:nvSpPr>
        <p:spPr>
          <a:xfrm>
            <a:off x="725113" y="756713"/>
            <a:ext cx="4393500" cy="75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4200">
                <a:solidFill>
                  <a:srgbClr val="2B1A78"/>
                </a:solidFill>
                <a:latin typeface="Lato Black"/>
                <a:ea typeface="Lato Black"/>
                <a:cs typeface="Lato Black"/>
                <a:sym typeface="Lato Black"/>
              </a:rPr>
              <a:t>How do we do it?</a:t>
            </a:r>
            <a:endParaRPr sz="4200">
              <a:solidFill>
                <a:srgbClr val="2B1A78"/>
              </a:solidFill>
              <a:latin typeface="Lato Black"/>
              <a:ea typeface="Lato Black"/>
              <a:cs typeface="Lato Black"/>
              <a:sym typeface="Lato Black"/>
            </a:endParaRPr>
          </a:p>
        </p:txBody>
      </p:sp>
      <p:pic>
        <p:nvPicPr>
          <p:cNvPr id="240" name="Google Shape;240;p41" descr="SVG of a command line prompt." title="terminal.png"/>
          <p:cNvPicPr preferRelativeResize="0"/>
          <p:nvPr/>
        </p:nvPicPr>
        <p:blipFill>
          <a:blip r:embed="rId3">
            <a:alphaModFix/>
          </a:blip>
          <a:stretch>
            <a:fillRect/>
          </a:stretch>
        </p:blipFill>
        <p:spPr>
          <a:xfrm>
            <a:off x="5658387" y="1893229"/>
            <a:ext cx="831401" cy="829380"/>
          </a:xfrm>
          <a:prstGeom prst="rect">
            <a:avLst/>
          </a:prstGeom>
          <a:noFill/>
          <a:ln>
            <a:noFill/>
          </a:ln>
        </p:spPr>
      </p:pic>
      <p:pic>
        <p:nvPicPr>
          <p:cNvPr id="241" name="Google Shape;241;p41" descr="SVG of tools, a screwdriver and a wrench.&#10;" title="tools.png"/>
          <p:cNvPicPr preferRelativeResize="0"/>
          <p:nvPr/>
        </p:nvPicPr>
        <p:blipFill>
          <a:blip r:embed="rId4">
            <a:alphaModFix/>
          </a:blip>
          <a:stretch>
            <a:fillRect/>
          </a:stretch>
        </p:blipFill>
        <p:spPr>
          <a:xfrm>
            <a:off x="7587487" y="1977783"/>
            <a:ext cx="831401" cy="829380"/>
          </a:xfrm>
          <a:prstGeom prst="rect">
            <a:avLst/>
          </a:prstGeom>
          <a:noFill/>
          <a:ln>
            <a:noFill/>
          </a:ln>
        </p:spPr>
      </p:pic>
      <p:pic>
        <p:nvPicPr>
          <p:cNvPr id="242" name="Google Shape;242;p41" descr="SVG of a keyboard." title="keyboard.png"/>
          <p:cNvPicPr preferRelativeResize="0"/>
          <p:nvPr/>
        </p:nvPicPr>
        <p:blipFill>
          <a:blip r:embed="rId5">
            <a:alphaModFix/>
          </a:blip>
          <a:stretch>
            <a:fillRect/>
          </a:stretch>
        </p:blipFill>
        <p:spPr>
          <a:xfrm>
            <a:off x="6622937" y="2470513"/>
            <a:ext cx="831401" cy="829380"/>
          </a:xfrm>
          <a:prstGeom prst="rect">
            <a:avLst/>
          </a:prstGeom>
          <a:noFill/>
          <a:ln>
            <a:noFill/>
          </a:ln>
        </p:spPr>
      </p:pic>
      <p:pic>
        <p:nvPicPr>
          <p:cNvPr id="243" name="Google Shape;243;p41" descr="SVG representing computer screens.&#10;" title="window-stack.png"/>
          <p:cNvPicPr preferRelativeResize="0"/>
          <p:nvPr/>
        </p:nvPicPr>
        <p:blipFill>
          <a:blip r:embed="rId6">
            <a:alphaModFix/>
          </a:blip>
          <a:stretch>
            <a:fillRect/>
          </a:stretch>
        </p:blipFill>
        <p:spPr>
          <a:xfrm>
            <a:off x="7395409" y="3369945"/>
            <a:ext cx="950172" cy="829380"/>
          </a:xfrm>
          <a:prstGeom prst="rect">
            <a:avLst/>
          </a:prstGeom>
          <a:noFill/>
          <a:ln>
            <a:noFill/>
          </a:ln>
        </p:spPr>
      </p:pic>
      <p:pic>
        <p:nvPicPr>
          <p:cNvPr id="244" name="Google Shape;244;p41" descr="SVG of a paint pallet." title="palette.png"/>
          <p:cNvPicPr preferRelativeResize="0"/>
          <p:nvPr/>
        </p:nvPicPr>
        <p:blipFill>
          <a:blip r:embed="rId7">
            <a:alphaModFix/>
          </a:blip>
          <a:stretch>
            <a:fillRect/>
          </a:stretch>
        </p:blipFill>
        <p:spPr>
          <a:xfrm>
            <a:off x="6622930" y="1331550"/>
            <a:ext cx="831401" cy="829380"/>
          </a:xfrm>
          <a:prstGeom prst="rect">
            <a:avLst/>
          </a:prstGeom>
          <a:noFill/>
          <a:ln>
            <a:noFill/>
          </a:ln>
        </p:spPr>
      </p:pic>
      <p:pic>
        <p:nvPicPr>
          <p:cNvPr id="245" name="Google Shape;245;p41" descr="SVG of a pencil." title="pencil.png"/>
          <p:cNvPicPr preferRelativeResize="0"/>
          <p:nvPr/>
        </p:nvPicPr>
        <p:blipFill>
          <a:blip r:embed="rId8">
            <a:alphaModFix/>
          </a:blip>
          <a:stretch>
            <a:fillRect/>
          </a:stretch>
        </p:blipFill>
        <p:spPr>
          <a:xfrm>
            <a:off x="5791537" y="3299882"/>
            <a:ext cx="831401" cy="829380"/>
          </a:xfrm>
          <a:prstGeom prst="rect">
            <a:avLst/>
          </a:prstGeom>
          <a:noFill/>
          <a:ln>
            <a:noFill/>
          </a:ln>
        </p:spPr>
      </p:pic>
      <p:sp>
        <p:nvSpPr>
          <p:cNvPr id="246" name="Google Shape;246;p41"/>
          <p:cNvSpPr txBox="1"/>
          <p:nvPr/>
        </p:nvSpPr>
        <p:spPr>
          <a:xfrm>
            <a:off x="725125" y="1657375"/>
            <a:ext cx="4656000" cy="300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rgbClr val="2B1A78"/>
                </a:solidFill>
                <a:latin typeface="Source Sans Pro"/>
                <a:ea typeface="Source Sans Pro"/>
                <a:cs typeface="Source Sans Pro"/>
                <a:sym typeface="Source Sans Pro"/>
              </a:rPr>
              <a:t>We deploy </a:t>
            </a:r>
            <a:r>
              <a:rPr lang="en" sz="2000" b="1">
                <a:solidFill>
                  <a:srgbClr val="2B1A78"/>
                </a:solidFill>
                <a:highlight>
                  <a:srgbClr val="E6EBF9"/>
                </a:highlight>
                <a:latin typeface="Source Sans Pro"/>
                <a:ea typeface="Source Sans Pro"/>
                <a:cs typeface="Source Sans Pro"/>
                <a:sym typeface="Source Sans Pro"/>
              </a:rPr>
              <a:t>small groups</a:t>
            </a:r>
            <a:r>
              <a:rPr lang="en" sz="2000">
                <a:solidFill>
                  <a:srgbClr val="2B1A78"/>
                </a:solidFill>
                <a:latin typeface="Source Sans Pro"/>
                <a:ea typeface="Source Sans Pro"/>
                <a:cs typeface="Source Sans Pro"/>
                <a:sym typeface="Source Sans Pro"/>
              </a:rPr>
              <a:t> of designers, engineers, and product managers on a </a:t>
            </a:r>
            <a:r>
              <a:rPr lang="en" sz="2000" b="1">
                <a:solidFill>
                  <a:srgbClr val="2B1A78"/>
                </a:solidFill>
                <a:highlight>
                  <a:srgbClr val="E6EBF9"/>
                </a:highlight>
                <a:latin typeface="Source Sans Pro"/>
                <a:ea typeface="Source Sans Pro"/>
                <a:cs typeface="Source Sans Pro"/>
                <a:sym typeface="Source Sans Pro"/>
              </a:rPr>
              <a:t>"tour of duty"</a:t>
            </a:r>
            <a:r>
              <a:rPr lang="en" sz="2000">
                <a:solidFill>
                  <a:srgbClr val="2B1A78"/>
                </a:solidFill>
                <a:latin typeface="Source Sans Pro"/>
                <a:ea typeface="Source Sans Pro"/>
                <a:cs typeface="Source Sans Pro"/>
                <a:sym typeface="Source Sans Pro"/>
              </a:rPr>
              <a:t> to work alongside </a:t>
            </a:r>
            <a:r>
              <a:rPr lang="en" sz="2000" b="1">
                <a:solidFill>
                  <a:srgbClr val="2B1A78"/>
                </a:solidFill>
                <a:highlight>
                  <a:srgbClr val="E6EBF9"/>
                </a:highlight>
                <a:latin typeface="Source Sans Pro"/>
                <a:ea typeface="Source Sans Pro"/>
                <a:cs typeface="Source Sans Pro"/>
                <a:sym typeface="Source Sans Pro"/>
              </a:rPr>
              <a:t>dedicated civil servants</a:t>
            </a:r>
            <a:r>
              <a:rPr lang="en" sz="2000">
                <a:solidFill>
                  <a:srgbClr val="2B1A78"/>
                </a:solidFill>
                <a:latin typeface="Source Sans Pro"/>
                <a:ea typeface="Source Sans Pro"/>
                <a:cs typeface="Source Sans Pro"/>
                <a:sym typeface="Source Sans Pro"/>
              </a:rPr>
              <a:t>.</a:t>
            </a:r>
            <a:endParaRPr sz="2000">
              <a:solidFill>
                <a:srgbClr val="2B1A78"/>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2000">
              <a:solidFill>
                <a:srgbClr val="2B1A78"/>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 sz="2000">
                <a:solidFill>
                  <a:srgbClr val="2B1A78"/>
                </a:solidFill>
                <a:latin typeface="Source Sans Pro"/>
                <a:ea typeface="Source Sans Pro"/>
                <a:cs typeface="Source Sans Pro"/>
                <a:sym typeface="Source Sans Pro"/>
              </a:rPr>
              <a:t>These </a:t>
            </a:r>
            <a:r>
              <a:rPr lang="en" sz="2000" b="1">
                <a:solidFill>
                  <a:srgbClr val="2B1A78"/>
                </a:solidFill>
                <a:highlight>
                  <a:srgbClr val="E6EBF9"/>
                </a:highlight>
                <a:latin typeface="Source Sans Pro"/>
                <a:ea typeface="Source Sans Pro"/>
                <a:cs typeface="Source Sans Pro"/>
                <a:sym typeface="Source Sans Pro"/>
              </a:rPr>
              <a:t>multidisciplinary teams</a:t>
            </a:r>
            <a:r>
              <a:rPr lang="en" sz="2000">
                <a:solidFill>
                  <a:srgbClr val="2B1A78"/>
                </a:solidFill>
                <a:latin typeface="Source Sans Pro"/>
                <a:ea typeface="Source Sans Pro"/>
                <a:cs typeface="Source Sans Pro"/>
                <a:sym typeface="Source Sans Pro"/>
              </a:rPr>
              <a:t> bring best practices and new approaches to support government </a:t>
            </a:r>
            <a:r>
              <a:rPr lang="en" sz="2000" b="1">
                <a:solidFill>
                  <a:srgbClr val="2B1A78"/>
                </a:solidFill>
                <a:highlight>
                  <a:srgbClr val="E6EBF9"/>
                </a:highlight>
                <a:latin typeface="Source Sans Pro"/>
                <a:ea typeface="Source Sans Pro"/>
                <a:cs typeface="Source Sans Pro"/>
                <a:sym typeface="Source Sans Pro"/>
              </a:rPr>
              <a:t>modernization</a:t>
            </a:r>
            <a:r>
              <a:rPr lang="en" sz="2000">
                <a:solidFill>
                  <a:srgbClr val="2B1A78"/>
                </a:solidFill>
                <a:latin typeface="Source Sans Pro"/>
                <a:ea typeface="Source Sans Pro"/>
                <a:cs typeface="Source Sans Pro"/>
                <a:sym typeface="Source Sans Pro"/>
              </a:rPr>
              <a:t> efforts. </a:t>
            </a:r>
            <a:endParaRPr sz="2000">
              <a:solidFill>
                <a:srgbClr val="2B1A78"/>
              </a:solidFill>
              <a:latin typeface="Source Sans Pro"/>
              <a:ea typeface="Source Sans Pro"/>
              <a:cs typeface="Source Sans Pro"/>
              <a:sym typeface="Source Sans Pro"/>
            </a:endParaRPr>
          </a:p>
        </p:txBody>
      </p:sp>
      <p:sp>
        <p:nvSpPr>
          <p:cNvPr id="2" name="Title 1">
            <a:extLst>
              <a:ext uri="{FF2B5EF4-FFF2-40B4-BE49-F238E27FC236}">
                <a16:creationId xmlns:a16="http://schemas.microsoft.com/office/drawing/2014/main" id="{55A5DA77-2F45-E61F-86AB-535B88755A72}"/>
              </a:ext>
            </a:extLst>
          </p:cNvPr>
          <p:cNvSpPr>
            <a:spLocks noGrp="1"/>
          </p:cNvSpPr>
          <p:nvPr>
            <p:ph type="title"/>
          </p:nvPr>
        </p:nvSpPr>
        <p:spPr>
          <a:xfrm>
            <a:off x="464350" y="-572700"/>
            <a:ext cx="7765200" cy="572700"/>
          </a:xfrm>
        </p:spPr>
        <p:txBody>
          <a:bodyPr spcFirstLastPara="1" wrap="square" lIns="91425" tIns="91425" rIns="91425" bIns="91425" anchor="b" anchorCtr="0">
            <a:normAutofit fontScale="90000"/>
          </a:bodyPr>
          <a:lstStyle/>
          <a:p>
            <a:r>
              <a:rPr lang="en-US" dirty="0"/>
              <a:t>How we do it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2"/>
          <p:cNvSpPr txBox="1"/>
          <p:nvPr/>
        </p:nvSpPr>
        <p:spPr>
          <a:xfrm>
            <a:off x="689888" y="485550"/>
            <a:ext cx="8088300" cy="882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4200">
                <a:solidFill>
                  <a:srgbClr val="2B1A78"/>
                </a:solidFill>
                <a:latin typeface="Lato Black"/>
                <a:ea typeface="Lato Black"/>
                <a:cs typeface="Lato Black"/>
                <a:sym typeface="Lato Black"/>
              </a:rPr>
              <a:t>What is Open Source Software?</a:t>
            </a:r>
            <a:endParaRPr sz="4200">
              <a:solidFill>
                <a:srgbClr val="2B1A78"/>
              </a:solidFill>
              <a:latin typeface="Lato Black"/>
              <a:ea typeface="Lato Black"/>
              <a:cs typeface="Lato Black"/>
              <a:sym typeface="Lato Black"/>
            </a:endParaRPr>
          </a:p>
        </p:txBody>
      </p:sp>
      <p:sp>
        <p:nvSpPr>
          <p:cNvPr id="252" name="Google Shape;252;p42" descr="Link to https://www.blackduck.com/blog/open-source-trends-ossra-report.html and a link to https://www.library.hbs.edu/working-knowledge/open-source-software-the-nine-trillion-resource-companies-take-for-granted"/>
          <p:cNvSpPr txBox="1"/>
          <p:nvPr/>
        </p:nvSpPr>
        <p:spPr>
          <a:xfrm>
            <a:off x="689888" y="1362400"/>
            <a:ext cx="8145900" cy="27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2B1A78"/>
                </a:solidFill>
                <a:latin typeface="Source Sans Pro"/>
                <a:ea typeface="Source Sans Pro"/>
                <a:cs typeface="Source Sans Pro"/>
                <a:sym typeface="Source Sans Pro"/>
              </a:rPr>
              <a:t>Source code that anyone can </a:t>
            </a:r>
            <a:r>
              <a:rPr lang="en" sz="2800" b="1">
                <a:solidFill>
                  <a:srgbClr val="2B1A78"/>
                </a:solidFill>
                <a:highlight>
                  <a:srgbClr val="E6EBF9"/>
                </a:highlight>
                <a:latin typeface="Source Sans Pro"/>
                <a:ea typeface="Source Sans Pro"/>
                <a:cs typeface="Source Sans Pro"/>
                <a:sym typeface="Source Sans Pro"/>
              </a:rPr>
              <a:t>inspect</a:t>
            </a:r>
            <a:r>
              <a:rPr lang="en" sz="2800">
                <a:solidFill>
                  <a:srgbClr val="2B1A78"/>
                </a:solidFill>
                <a:latin typeface="Source Sans Pro"/>
                <a:ea typeface="Source Sans Pro"/>
                <a:cs typeface="Source Sans Pro"/>
                <a:sym typeface="Source Sans Pro"/>
              </a:rPr>
              <a:t>, </a:t>
            </a:r>
            <a:r>
              <a:rPr lang="en" sz="2800" b="1">
                <a:solidFill>
                  <a:srgbClr val="2B1A78"/>
                </a:solidFill>
                <a:highlight>
                  <a:srgbClr val="E6EBF9"/>
                </a:highlight>
                <a:latin typeface="Source Sans Pro"/>
                <a:ea typeface="Source Sans Pro"/>
                <a:cs typeface="Source Sans Pro"/>
                <a:sym typeface="Source Sans Pro"/>
              </a:rPr>
              <a:t>modify</a:t>
            </a:r>
            <a:r>
              <a:rPr lang="en" sz="2800">
                <a:solidFill>
                  <a:srgbClr val="2B1A78"/>
                </a:solidFill>
                <a:latin typeface="Source Sans Pro"/>
                <a:ea typeface="Source Sans Pro"/>
                <a:cs typeface="Source Sans Pro"/>
                <a:sym typeface="Source Sans Pro"/>
              </a:rPr>
              <a:t>, </a:t>
            </a:r>
            <a:r>
              <a:rPr lang="en" sz="2800" b="1">
                <a:solidFill>
                  <a:srgbClr val="2B1A78"/>
                </a:solidFill>
                <a:highlight>
                  <a:srgbClr val="E6EBF9"/>
                </a:highlight>
                <a:latin typeface="Source Sans Pro"/>
                <a:ea typeface="Source Sans Pro"/>
                <a:cs typeface="Source Sans Pro"/>
                <a:sym typeface="Source Sans Pro"/>
              </a:rPr>
              <a:t>enhance</a:t>
            </a:r>
            <a:r>
              <a:rPr lang="en" sz="2800">
                <a:solidFill>
                  <a:srgbClr val="2B1A78"/>
                </a:solidFill>
                <a:latin typeface="Source Sans Pro"/>
                <a:ea typeface="Source Sans Pro"/>
                <a:cs typeface="Source Sans Pro"/>
                <a:sym typeface="Source Sans Pro"/>
              </a:rPr>
              <a:t>, and </a:t>
            </a:r>
            <a:r>
              <a:rPr lang="en" sz="2800" b="1">
                <a:solidFill>
                  <a:srgbClr val="2B1A78"/>
                </a:solidFill>
                <a:highlight>
                  <a:srgbClr val="E6EBF9"/>
                </a:highlight>
                <a:latin typeface="Source Sans Pro"/>
                <a:ea typeface="Source Sans Pro"/>
                <a:cs typeface="Source Sans Pro"/>
                <a:sym typeface="Source Sans Pro"/>
              </a:rPr>
              <a:t>share.</a:t>
            </a:r>
            <a:endParaRPr sz="2800" b="1">
              <a:solidFill>
                <a:srgbClr val="2B1A78"/>
              </a:solidFill>
              <a:highlight>
                <a:srgbClr val="E6EBF9"/>
              </a:highlight>
              <a:latin typeface="Source Sans Pro"/>
              <a:ea typeface="Source Sans Pro"/>
              <a:cs typeface="Source Sans Pro"/>
              <a:sym typeface="Source Sans Pro"/>
            </a:endParaRPr>
          </a:p>
          <a:p>
            <a:pPr marL="0" lvl="0" indent="0" algn="l" rtl="0">
              <a:spcBef>
                <a:spcPts val="0"/>
              </a:spcBef>
              <a:spcAft>
                <a:spcPts val="0"/>
              </a:spcAft>
              <a:buNone/>
            </a:pPr>
            <a:endParaRPr sz="2800" b="1">
              <a:solidFill>
                <a:srgbClr val="2B1A78"/>
              </a:solidFill>
              <a:highlight>
                <a:srgbClr val="BAD4D0"/>
              </a:highlight>
              <a:latin typeface="Source Sans Pro"/>
              <a:ea typeface="Source Sans Pro"/>
              <a:cs typeface="Source Sans Pro"/>
              <a:sym typeface="Source Sans Pro"/>
            </a:endParaRPr>
          </a:p>
          <a:p>
            <a:pPr marL="0" lvl="0" indent="0" algn="l" rtl="0">
              <a:spcBef>
                <a:spcPts val="0"/>
              </a:spcBef>
              <a:spcAft>
                <a:spcPts val="0"/>
              </a:spcAft>
              <a:buNone/>
            </a:pPr>
            <a:r>
              <a:rPr lang="en" sz="2800" b="1" u="sng">
                <a:solidFill>
                  <a:srgbClr val="2B1A78"/>
                </a:solidFill>
                <a:highlight>
                  <a:srgbClr val="E6EBF9"/>
                </a:highlight>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96%</a:t>
            </a:r>
            <a:r>
              <a:rPr lang="en" sz="2800">
                <a:solidFill>
                  <a:srgbClr val="2B1A78"/>
                </a:solidFill>
                <a:latin typeface="Source Sans Pro"/>
                <a:ea typeface="Source Sans Pro"/>
                <a:cs typeface="Source Sans Pro"/>
                <a:sym typeface="Source Sans Pro"/>
              </a:rPr>
              <a:t> of all commercial software contains open source code, representing </a:t>
            </a:r>
            <a:r>
              <a:rPr lang="en" sz="2800" b="1" u="sng">
                <a:solidFill>
                  <a:srgbClr val="2B1A78"/>
                </a:solidFill>
                <a:highlight>
                  <a:srgbClr val="E6EBF9"/>
                </a:highlight>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$8.8T</a:t>
            </a:r>
            <a:r>
              <a:rPr lang="en" sz="2800">
                <a:solidFill>
                  <a:srgbClr val="2B1A78"/>
                </a:solidFill>
                <a:latin typeface="Source Sans Pro"/>
                <a:ea typeface="Source Sans Pro"/>
                <a:cs typeface="Source Sans Pro"/>
                <a:sym typeface="Source Sans Pro"/>
              </a:rPr>
              <a:t> of value if it had to be rewritten from scratch. </a:t>
            </a:r>
            <a:endParaRPr sz="2800">
              <a:solidFill>
                <a:srgbClr val="2B1A78"/>
              </a:solidFill>
              <a:latin typeface="Source Sans Pro"/>
              <a:ea typeface="Source Sans Pro"/>
              <a:cs typeface="Source Sans Pro"/>
              <a:sym typeface="Source Sans Pro"/>
            </a:endParaRPr>
          </a:p>
        </p:txBody>
      </p:sp>
      <p:sp>
        <p:nvSpPr>
          <p:cNvPr id="253" name="Google Shape;253;p42"/>
          <p:cNvSpPr txBox="1"/>
          <p:nvPr/>
        </p:nvSpPr>
        <p:spPr>
          <a:xfrm>
            <a:off x="129513" y="4573525"/>
            <a:ext cx="6002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rgbClr val="0097A7"/>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https://www.blackduck.com/blog/open-source-trends-ossra-report.html</a:t>
            </a:r>
            <a:r>
              <a:rPr lang="en" sz="900">
                <a:solidFill>
                  <a:srgbClr val="003C6B"/>
                </a:solidFill>
                <a:latin typeface="Source Sans Pro"/>
                <a:ea typeface="Source Sans Pro"/>
                <a:cs typeface="Source Sans Pro"/>
                <a:sym typeface="Source Sans Pro"/>
              </a:rPr>
              <a:t> </a:t>
            </a:r>
            <a:endParaRPr sz="900"/>
          </a:p>
          <a:p>
            <a:pPr marL="0" lvl="0" indent="0" algn="l" rtl="0">
              <a:spcBef>
                <a:spcPts val="0"/>
              </a:spcBef>
              <a:spcAft>
                <a:spcPts val="0"/>
              </a:spcAft>
              <a:buNone/>
            </a:pPr>
            <a:r>
              <a:rPr lang="en" sz="900">
                <a:solidFill>
                  <a:srgbClr val="0097A7"/>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https://library.hbs.edu/working-knowledge/open-source-software-the-nine-trillion-resource-companies-take-for-granted</a:t>
            </a:r>
            <a:r>
              <a:rPr lang="en" sz="900">
                <a:solidFill>
                  <a:srgbClr val="003C6B"/>
                </a:solidFill>
                <a:latin typeface="Source Sans Pro"/>
                <a:ea typeface="Source Sans Pro"/>
                <a:cs typeface="Source Sans Pro"/>
                <a:sym typeface="Source Sans Pro"/>
              </a:rPr>
              <a:t> </a:t>
            </a:r>
            <a:endParaRPr sz="900"/>
          </a:p>
        </p:txBody>
      </p:sp>
      <p:sp>
        <p:nvSpPr>
          <p:cNvPr id="2" name="Title 1">
            <a:extLst>
              <a:ext uri="{FF2B5EF4-FFF2-40B4-BE49-F238E27FC236}">
                <a16:creationId xmlns:a16="http://schemas.microsoft.com/office/drawing/2014/main" id="{D0913D3A-D8A8-D0C2-3EE0-779C63784BDC}"/>
              </a:ext>
            </a:extLst>
          </p:cNvPr>
          <p:cNvSpPr>
            <a:spLocks noGrp="1"/>
          </p:cNvSpPr>
          <p:nvPr>
            <p:ph type="title"/>
          </p:nvPr>
        </p:nvSpPr>
        <p:spPr>
          <a:xfrm>
            <a:off x="464350" y="-572700"/>
            <a:ext cx="7765200" cy="572700"/>
          </a:xfrm>
        </p:spPr>
        <p:txBody>
          <a:bodyPr spcFirstLastPara="1" wrap="square" lIns="91425" tIns="91425" rIns="91425" bIns="91425" anchor="b" anchorCtr="0">
            <a:normAutofit fontScale="90000"/>
          </a:bodyPr>
          <a:lstStyle/>
          <a:p>
            <a:r>
              <a:rPr lang="en-US" dirty="0"/>
              <a:t>What is open source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3"/>
          <p:cNvSpPr txBox="1"/>
          <p:nvPr/>
        </p:nvSpPr>
        <p:spPr>
          <a:xfrm>
            <a:off x="686475" y="232025"/>
            <a:ext cx="6474000" cy="223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4000">
                <a:solidFill>
                  <a:srgbClr val="2B1A78"/>
                </a:solidFill>
                <a:latin typeface="Lato Black"/>
                <a:ea typeface="Lato Black"/>
                <a:cs typeface="Lato Black"/>
                <a:sym typeface="Lato Black"/>
              </a:rPr>
              <a:t>What does an Open Source Program Office (OSPO) do?</a:t>
            </a:r>
            <a:r>
              <a:rPr lang="en" sz="4000" b="1">
                <a:solidFill>
                  <a:srgbClr val="2B1A78"/>
                </a:solidFill>
                <a:latin typeface="Source Serif Pro"/>
                <a:ea typeface="Source Serif Pro"/>
                <a:cs typeface="Source Serif Pro"/>
                <a:sym typeface="Source Serif Pro"/>
              </a:rPr>
              <a:t> </a:t>
            </a:r>
            <a:endParaRPr sz="4000" b="1">
              <a:solidFill>
                <a:srgbClr val="2B1A78"/>
              </a:solidFill>
              <a:latin typeface="Source Serif Pro"/>
              <a:ea typeface="Source Serif Pro"/>
              <a:cs typeface="Source Serif Pro"/>
              <a:sym typeface="Source Serif Pro"/>
            </a:endParaRPr>
          </a:p>
          <a:p>
            <a:pPr marL="0" lvl="0" indent="0" algn="l" rtl="0">
              <a:lnSpc>
                <a:spcPct val="115000"/>
              </a:lnSpc>
              <a:spcBef>
                <a:spcPts val="0"/>
              </a:spcBef>
              <a:spcAft>
                <a:spcPts val="0"/>
              </a:spcAft>
              <a:buNone/>
            </a:pPr>
            <a:endParaRPr sz="1800">
              <a:solidFill>
                <a:srgbClr val="000000"/>
              </a:solidFill>
              <a:latin typeface="Source Sans Pro"/>
              <a:ea typeface="Source Sans Pro"/>
              <a:cs typeface="Source Sans Pro"/>
              <a:sym typeface="Source Sans Pro"/>
            </a:endParaRPr>
          </a:p>
          <a:p>
            <a:pPr marL="0" lvl="0" indent="0" algn="l" rtl="0">
              <a:spcBef>
                <a:spcPts val="1600"/>
              </a:spcBef>
              <a:spcAft>
                <a:spcPts val="0"/>
              </a:spcAft>
              <a:buNone/>
            </a:pPr>
            <a:endParaRPr sz="1800">
              <a:latin typeface="Source Sans Pro"/>
              <a:ea typeface="Source Sans Pro"/>
              <a:cs typeface="Source Sans Pro"/>
              <a:sym typeface="Source Sans Pro"/>
            </a:endParaRPr>
          </a:p>
        </p:txBody>
      </p:sp>
      <p:sp>
        <p:nvSpPr>
          <p:cNvPr id="259" name="Google Shape;259;p43" descr="Link to: https://github.blog/open-source/maintainers/why-companies-are-starting-ospos/&#10;&#10;Link to: https://www.linuxfoundation.org/hubfs/LF%20Research/lfr_ospo24_infogfx_111824.png?hsLang=en"/>
          <p:cNvSpPr txBox="1"/>
          <p:nvPr/>
        </p:nvSpPr>
        <p:spPr>
          <a:xfrm>
            <a:off x="686475" y="1637950"/>
            <a:ext cx="3511200" cy="3006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rgbClr val="2B1A78"/>
                </a:solidFill>
                <a:latin typeface="Source Sans Pro"/>
                <a:ea typeface="Source Sans Pro"/>
                <a:cs typeface="Source Sans Pro"/>
                <a:sym typeface="Source Sans Pro"/>
              </a:rPr>
              <a:t>An Open Source Program Office (OSPO) serves as the center of competency for an organization's open source operations, strategy, and structure. </a:t>
            </a:r>
            <a:endParaRPr sz="1100">
              <a:solidFill>
                <a:srgbClr val="2B1A78"/>
              </a:solidFill>
              <a:latin typeface="Source Sans Pro"/>
              <a:ea typeface="Source Sans Pro"/>
              <a:cs typeface="Source Sans Pro"/>
              <a:sym typeface="Source Sans Pro"/>
            </a:endParaRPr>
          </a:p>
          <a:p>
            <a:pPr marL="0" lvl="0" indent="0" algn="l" rtl="0">
              <a:lnSpc>
                <a:spcPct val="115000"/>
              </a:lnSpc>
              <a:spcBef>
                <a:spcPts val="1600"/>
              </a:spcBef>
              <a:spcAft>
                <a:spcPts val="0"/>
              </a:spcAft>
              <a:buNone/>
            </a:pPr>
            <a:r>
              <a:rPr lang="en" sz="1100">
                <a:solidFill>
                  <a:srgbClr val="2B1A78"/>
                </a:solidFill>
                <a:latin typeface="Source Sans Pro"/>
                <a:ea typeface="Source Sans Pro"/>
                <a:cs typeface="Source Sans Pro"/>
                <a:sym typeface="Source Sans Pro"/>
              </a:rPr>
              <a:t>An OSPO is responsible for defining and implementing </a:t>
            </a:r>
            <a:r>
              <a:rPr lang="en" sz="1100" b="1">
                <a:solidFill>
                  <a:srgbClr val="2B1A78"/>
                </a:solidFill>
                <a:latin typeface="Source Sans Pro"/>
                <a:ea typeface="Source Sans Pro"/>
                <a:cs typeface="Source Sans Pro"/>
                <a:sym typeface="Source Sans Pro"/>
              </a:rPr>
              <a:t>programs</a:t>
            </a:r>
            <a:r>
              <a:rPr lang="en" sz="1100">
                <a:solidFill>
                  <a:srgbClr val="2B1A78"/>
                </a:solidFill>
                <a:latin typeface="Source Sans Pro"/>
                <a:ea typeface="Source Sans Pro"/>
                <a:cs typeface="Source Sans Pro"/>
                <a:sym typeface="Source Sans Pro"/>
              </a:rPr>
              <a:t>, </a:t>
            </a:r>
            <a:r>
              <a:rPr lang="en" sz="1100" b="1">
                <a:solidFill>
                  <a:srgbClr val="2B1A78"/>
                </a:solidFill>
                <a:latin typeface="Source Sans Pro"/>
                <a:ea typeface="Source Sans Pro"/>
                <a:cs typeface="Source Sans Pro"/>
                <a:sym typeface="Source Sans Pro"/>
              </a:rPr>
              <a:t>policies</a:t>
            </a:r>
            <a:r>
              <a:rPr lang="en" sz="1100">
                <a:solidFill>
                  <a:srgbClr val="2B1A78"/>
                </a:solidFill>
                <a:latin typeface="Source Sans Pro"/>
                <a:ea typeface="Source Sans Pro"/>
                <a:cs typeface="Source Sans Pro"/>
                <a:sym typeface="Source Sans Pro"/>
              </a:rPr>
              <a:t>, and </a:t>
            </a:r>
            <a:r>
              <a:rPr lang="en" sz="1100" b="1">
                <a:solidFill>
                  <a:srgbClr val="2B1A78"/>
                </a:solidFill>
                <a:latin typeface="Source Sans Pro"/>
                <a:ea typeface="Source Sans Pro"/>
                <a:cs typeface="Source Sans Pro"/>
                <a:sym typeface="Source Sans Pro"/>
              </a:rPr>
              <a:t>projects</a:t>
            </a:r>
            <a:r>
              <a:rPr lang="en" sz="1100">
                <a:solidFill>
                  <a:srgbClr val="2B1A78"/>
                </a:solidFill>
                <a:latin typeface="Source Sans Pro"/>
                <a:ea typeface="Source Sans Pro"/>
                <a:cs typeface="Source Sans Pro"/>
                <a:sym typeface="Source Sans Pro"/>
              </a:rPr>
              <a:t> to guide these efforts.</a:t>
            </a:r>
            <a:endParaRPr sz="1100">
              <a:solidFill>
                <a:srgbClr val="2B1A78"/>
              </a:solidFill>
              <a:latin typeface="Source Sans Pro"/>
              <a:ea typeface="Source Sans Pro"/>
              <a:cs typeface="Source Sans Pro"/>
              <a:sym typeface="Source Sans Pro"/>
            </a:endParaRPr>
          </a:p>
          <a:p>
            <a:pPr marL="0" lvl="0" indent="0" algn="l" rtl="0">
              <a:spcBef>
                <a:spcPts val="1600"/>
              </a:spcBef>
              <a:spcAft>
                <a:spcPts val="0"/>
              </a:spcAft>
              <a:buNone/>
            </a:pPr>
            <a:r>
              <a:rPr lang="en" sz="1100" u="sng">
                <a:solidFill>
                  <a:srgbClr val="2B1A78"/>
                </a:solidFill>
                <a:highlight>
                  <a:srgbClr val="E6EBF9"/>
                </a:highlight>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30% of Fortune 100 companies</a:t>
            </a:r>
            <a:r>
              <a:rPr lang="en" sz="1100">
                <a:solidFill>
                  <a:srgbClr val="2B1A78"/>
                </a:solidFill>
                <a:latin typeface="Source Sans Pro"/>
                <a:ea typeface="Source Sans Pro"/>
                <a:cs typeface="Source Sans Pro"/>
                <a:sym typeface="Source Sans Pro"/>
              </a:rPr>
              <a:t> have implemented an OSPO, with </a:t>
            </a:r>
            <a:r>
              <a:rPr lang="en" sz="1100" u="sng">
                <a:solidFill>
                  <a:srgbClr val="2B1A78"/>
                </a:solidFill>
                <a:highlight>
                  <a:srgbClr val="E6EBF9"/>
                </a:highlight>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84%</a:t>
            </a:r>
            <a:r>
              <a:rPr lang="en" sz="1100">
                <a:solidFill>
                  <a:srgbClr val="2B1A78"/>
                </a:solidFill>
                <a:latin typeface="Source Sans Pro"/>
                <a:ea typeface="Source Sans Pro"/>
                <a:cs typeface="Source Sans Pro"/>
                <a:sym typeface="Source Sans Pro"/>
              </a:rPr>
              <a:t> of OSPOs developing or managing GenAI infrastructure. </a:t>
            </a:r>
            <a:endParaRPr sz="1100">
              <a:solidFill>
                <a:srgbClr val="2B1A78"/>
              </a:solidFill>
              <a:latin typeface="Source Sans Pro"/>
              <a:ea typeface="Source Sans Pro"/>
              <a:cs typeface="Source Sans Pro"/>
              <a:sym typeface="Source Sans Pro"/>
            </a:endParaRPr>
          </a:p>
          <a:p>
            <a:pPr marL="0" lvl="0" indent="0" algn="l" rtl="0">
              <a:spcBef>
                <a:spcPts val="0"/>
              </a:spcBef>
              <a:spcAft>
                <a:spcPts val="0"/>
              </a:spcAft>
              <a:buNone/>
            </a:pPr>
            <a:endParaRPr sz="1100">
              <a:solidFill>
                <a:srgbClr val="2B1A78"/>
              </a:solidFill>
              <a:latin typeface="Source Sans Pro"/>
              <a:ea typeface="Source Sans Pro"/>
              <a:cs typeface="Source Sans Pro"/>
              <a:sym typeface="Source Sans Pro"/>
            </a:endParaRPr>
          </a:p>
          <a:p>
            <a:pPr marL="0" lvl="0" indent="0" algn="l" rtl="0">
              <a:spcBef>
                <a:spcPts val="0"/>
              </a:spcBef>
              <a:spcAft>
                <a:spcPts val="0"/>
              </a:spcAft>
              <a:buNone/>
            </a:pPr>
            <a:r>
              <a:rPr lang="en" sz="1100">
                <a:solidFill>
                  <a:srgbClr val="2B1A78"/>
                </a:solidFill>
                <a:latin typeface="Source Sans Pro"/>
                <a:ea typeface="Source Sans Pro"/>
                <a:cs typeface="Source Sans Pro"/>
                <a:sym typeface="Source Sans Pro"/>
              </a:rPr>
              <a:t>CMS is the </a:t>
            </a:r>
            <a:r>
              <a:rPr lang="en" sz="1100" b="1" i="1">
                <a:solidFill>
                  <a:srgbClr val="2B1A78"/>
                </a:solidFill>
                <a:latin typeface="Source Sans Pro"/>
                <a:ea typeface="Source Sans Pro"/>
                <a:cs typeface="Source Sans Pro"/>
                <a:sym typeface="Source Sans Pro"/>
              </a:rPr>
              <a:t>first</a:t>
            </a:r>
            <a:r>
              <a:rPr lang="en" sz="1100">
                <a:solidFill>
                  <a:srgbClr val="2B1A78"/>
                </a:solidFill>
                <a:latin typeface="Source Sans Pro"/>
                <a:ea typeface="Source Sans Pro"/>
                <a:cs typeface="Source Sans Pro"/>
                <a:sym typeface="Source Sans Pro"/>
              </a:rPr>
              <a:t> United States Federal Agency to implement this private-sector styled approach to an Open Source Strategy.</a:t>
            </a:r>
            <a:endParaRPr sz="1100">
              <a:solidFill>
                <a:srgbClr val="2B1A78"/>
              </a:solidFill>
              <a:latin typeface="Source Sans Pro"/>
              <a:ea typeface="Source Sans Pro"/>
              <a:cs typeface="Source Sans Pro"/>
              <a:sym typeface="Source Sans Pro"/>
            </a:endParaRPr>
          </a:p>
        </p:txBody>
      </p:sp>
      <p:pic>
        <p:nvPicPr>
          <p:cNvPr id="260" name="Google Shape;260;p43" descr="Graphic with the following images:&#10;&#10;A dollar sign - save us money.&#10;A person representing - reduce duplicate work.&#10;A lock - Reduce security risk.&#10;A building - Accountability for contract performance.&#10;A clock - save us time.&#10;A square made up of 9 smaller squares. 3 of witch are being removed - reduce duplicate costs.&#10;A bar graph - reduce risk continuity.&#10;A profile of a head - engine for talent."/>
          <p:cNvPicPr preferRelativeResize="0"/>
          <p:nvPr/>
        </p:nvPicPr>
        <p:blipFill rotWithShape="1">
          <a:blip r:embed="rId5">
            <a:alphaModFix/>
          </a:blip>
          <a:srcRect r="10104"/>
          <a:stretch/>
        </p:blipFill>
        <p:spPr>
          <a:xfrm>
            <a:off x="4349975" y="1801225"/>
            <a:ext cx="4316723" cy="2680049"/>
          </a:xfrm>
          <a:prstGeom prst="rect">
            <a:avLst/>
          </a:prstGeom>
          <a:noFill/>
          <a:ln>
            <a:noFill/>
          </a:ln>
          <a:effectLst>
            <a:outerShdw blurRad="57150" dist="19050" dir="5400000" algn="bl" rotWithShape="0">
              <a:srgbClr val="000000">
                <a:alpha val="50000"/>
              </a:srgbClr>
            </a:outerShdw>
          </a:effectLst>
        </p:spPr>
      </p:pic>
      <p:sp>
        <p:nvSpPr>
          <p:cNvPr id="261" name="Google Shape;261;p43"/>
          <p:cNvSpPr txBox="1"/>
          <p:nvPr/>
        </p:nvSpPr>
        <p:spPr>
          <a:xfrm>
            <a:off x="152400" y="4572000"/>
            <a:ext cx="4913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97A7"/>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https://github.blog/open-source/maintainers/why-companies-are-starting-ospos/</a:t>
            </a:r>
            <a:r>
              <a:rPr lang="en" sz="800">
                <a:solidFill>
                  <a:srgbClr val="003C6B"/>
                </a:solidFill>
                <a:latin typeface="Source Sans Pro"/>
                <a:ea typeface="Source Sans Pro"/>
                <a:cs typeface="Source Sans Pro"/>
                <a:sym typeface="Source Sans Pro"/>
              </a:rPr>
              <a:t> </a:t>
            </a:r>
            <a:endParaRPr sz="800">
              <a:solidFill>
                <a:srgbClr val="003C6B"/>
              </a:solidFill>
              <a:latin typeface="Source Sans Pro"/>
              <a:ea typeface="Source Sans Pro"/>
              <a:cs typeface="Source Sans Pro"/>
              <a:sym typeface="Source Sans Pro"/>
            </a:endParaRPr>
          </a:p>
          <a:p>
            <a:pPr marL="0" lvl="0" indent="0" algn="l" rtl="0">
              <a:spcBef>
                <a:spcPts val="0"/>
              </a:spcBef>
              <a:spcAft>
                <a:spcPts val="0"/>
              </a:spcAft>
              <a:buNone/>
            </a:pPr>
            <a:r>
              <a:rPr lang="en" sz="800">
                <a:solidFill>
                  <a:srgbClr val="0097A7"/>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https://www.linuxfoundation.org/hubfs/LF%20Research/lfr_ospo24_infogfx_111824.png?hsLang=en</a:t>
            </a:r>
            <a:r>
              <a:rPr lang="en" sz="800">
                <a:solidFill>
                  <a:srgbClr val="003C6B"/>
                </a:solidFill>
                <a:latin typeface="Source Sans Pro"/>
                <a:ea typeface="Source Sans Pro"/>
                <a:cs typeface="Source Sans Pro"/>
                <a:sym typeface="Source Sans Pro"/>
              </a:rPr>
              <a:t> </a:t>
            </a:r>
            <a:endParaRPr sz="1500"/>
          </a:p>
        </p:txBody>
      </p:sp>
      <p:sp>
        <p:nvSpPr>
          <p:cNvPr id="2" name="Title 1">
            <a:extLst>
              <a:ext uri="{FF2B5EF4-FFF2-40B4-BE49-F238E27FC236}">
                <a16:creationId xmlns:a16="http://schemas.microsoft.com/office/drawing/2014/main" id="{2E95D807-98A5-7EF9-343A-E4010429F0E8}"/>
              </a:ext>
            </a:extLst>
          </p:cNvPr>
          <p:cNvSpPr>
            <a:spLocks noGrp="1"/>
          </p:cNvSpPr>
          <p:nvPr>
            <p:ph type="title"/>
          </p:nvPr>
        </p:nvSpPr>
        <p:spPr>
          <a:xfrm>
            <a:off x="464350" y="-572700"/>
            <a:ext cx="7765200" cy="572700"/>
          </a:xfrm>
        </p:spPr>
        <p:txBody>
          <a:bodyPr spcFirstLastPara="1" wrap="square" lIns="91425" tIns="91425" rIns="91425" bIns="91425" anchor="b" anchorCtr="0">
            <a:normAutofit fontScale="90000"/>
          </a:bodyPr>
          <a:lstStyle/>
          <a:p>
            <a:r>
              <a:rPr lang="en-US" dirty="0"/>
              <a:t>What does an OSPO do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4" descr="Summary"/>
          <p:cNvSpPr txBox="1"/>
          <p:nvPr/>
        </p:nvSpPr>
        <p:spPr>
          <a:xfrm>
            <a:off x="821925" y="834879"/>
            <a:ext cx="7064100" cy="3175800"/>
          </a:xfrm>
          <a:prstGeom prst="rect">
            <a:avLst/>
          </a:prstGeom>
          <a:noFill/>
          <a:ln>
            <a:noFill/>
          </a:ln>
        </p:spPr>
        <p:txBody>
          <a:bodyPr spcFirstLastPara="1" wrap="square" lIns="0" tIns="241100" rIns="0" bIns="120550" anchor="t" anchorCtr="0">
            <a:normAutofit/>
          </a:bodyPr>
          <a:lstStyle/>
          <a:p>
            <a:pPr marL="0" lvl="0" indent="0" algn="l" rtl="0">
              <a:spcBef>
                <a:spcPts val="659"/>
              </a:spcBef>
              <a:spcAft>
                <a:spcPts val="0"/>
              </a:spcAft>
              <a:buNone/>
            </a:pPr>
            <a:endParaRPr sz="1582">
              <a:solidFill>
                <a:srgbClr val="103C68"/>
              </a:solidFill>
            </a:endParaRPr>
          </a:p>
        </p:txBody>
      </p:sp>
      <p:sp>
        <p:nvSpPr>
          <p:cNvPr id="267" name="Google Shape;267;p44" descr="Square"/>
          <p:cNvSpPr txBox="1"/>
          <p:nvPr/>
        </p:nvSpPr>
        <p:spPr>
          <a:xfrm>
            <a:off x="738206" y="3983154"/>
            <a:ext cx="204000" cy="276300"/>
          </a:xfrm>
          <a:prstGeom prst="rect">
            <a:avLst/>
          </a:prstGeom>
          <a:noFill/>
          <a:ln>
            <a:noFill/>
          </a:ln>
        </p:spPr>
        <p:txBody>
          <a:bodyPr spcFirstLastPara="1" wrap="square" lIns="0" tIns="0" rIns="48225" bIns="0" anchor="ctr" anchorCtr="0">
            <a:noAutofit/>
          </a:bodyPr>
          <a:lstStyle/>
          <a:p>
            <a:pPr marL="0" lvl="0" indent="0" algn="ctr" rtl="0">
              <a:spcBef>
                <a:spcPts val="0"/>
              </a:spcBef>
              <a:spcAft>
                <a:spcPts val="0"/>
              </a:spcAft>
              <a:buNone/>
            </a:pPr>
            <a:endParaRPr sz="791" b="1">
              <a:solidFill>
                <a:srgbClr val="0F3D68"/>
              </a:solidFill>
            </a:endParaRPr>
          </a:p>
        </p:txBody>
      </p:sp>
      <p:sp>
        <p:nvSpPr>
          <p:cNvPr id="268" name="Google Shape;268;p44"/>
          <p:cNvSpPr txBox="1"/>
          <p:nvPr/>
        </p:nvSpPr>
        <p:spPr>
          <a:xfrm>
            <a:off x="821934" y="307914"/>
            <a:ext cx="6931800" cy="400800"/>
          </a:xfrm>
          <a:prstGeom prst="rect">
            <a:avLst/>
          </a:prstGeom>
          <a:noFill/>
          <a:ln>
            <a:noFill/>
          </a:ln>
        </p:spPr>
        <p:txBody>
          <a:bodyPr spcFirstLastPara="1" wrap="square" lIns="0" tIns="30125" rIns="0" bIns="30125" anchor="t" anchorCtr="0">
            <a:noAutofit/>
          </a:bodyPr>
          <a:lstStyle/>
          <a:p>
            <a:pPr marL="0" lvl="0" indent="0" algn="l" rtl="0">
              <a:spcBef>
                <a:spcPts val="0"/>
              </a:spcBef>
              <a:spcAft>
                <a:spcPts val="0"/>
              </a:spcAft>
              <a:buNone/>
            </a:pPr>
            <a:r>
              <a:rPr lang="en" sz="4000">
                <a:solidFill>
                  <a:srgbClr val="2B1A78"/>
                </a:solidFill>
                <a:latin typeface="Lato Black"/>
                <a:ea typeface="Lato Black"/>
                <a:cs typeface="Lato Black"/>
                <a:sym typeface="Lato Black"/>
              </a:rPr>
              <a:t>SHARE IT Act: Summary</a:t>
            </a:r>
            <a:endParaRPr sz="4000">
              <a:solidFill>
                <a:srgbClr val="2B1A78"/>
              </a:solidFill>
              <a:latin typeface="Lato Black"/>
              <a:ea typeface="Lato Black"/>
              <a:cs typeface="Lato Black"/>
              <a:sym typeface="Lato Black"/>
            </a:endParaRPr>
          </a:p>
        </p:txBody>
      </p:sp>
      <p:sp>
        <p:nvSpPr>
          <p:cNvPr id="269" name="Google Shape;269;p44" descr="Square"/>
          <p:cNvSpPr/>
          <p:nvPr/>
        </p:nvSpPr>
        <p:spPr>
          <a:xfrm>
            <a:off x="7682272" y="3587546"/>
            <a:ext cx="204000" cy="184800"/>
          </a:xfrm>
          <a:prstGeom prst="rect">
            <a:avLst/>
          </a:prstGeom>
          <a:solidFill>
            <a:srgbClr val="FFFFFF"/>
          </a:solidFill>
          <a:ln>
            <a:noFill/>
          </a:ln>
        </p:spPr>
        <p:txBody>
          <a:bodyPr spcFirstLastPara="1" wrap="square" lIns="60275" tIns="60275" rIns="60275" bIns="60275" anchor="ctr" anchorCtr="0">
            <a:noAutofit/>
          </a:bodyPr>
          <a:lstStyle/>
          <a:p>
            <a:pPr marL="0" lvl="0" indent="0" algn="ctr" rtl="0">
              <a:spcBef>
                <a:spcPts val="0"/>
              </a:spcBef>
              <a:spcAft>
                <a:spcPts val="0"/>
              </a:spcAft>
              <a:buNone/>
            </a:pPr>
            <a:endParaRPr sz="922"/>
          </a:p>
        </p:txBody>
      </p:sp>
      <p:sp>
        <p:nvSpPr>
          <p:cNvPr id="270" name="Google Shape;270;p44" descr="Square"/>
          <p:cNvSpPr/>
          <p:nvPr/>
        </p:nvSpPr>
        <p:spPr>
          <a:xfrm>
            <a:off x="7845875" y="3983150"/>
            <a:ext cx="280500" cy="194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1" name="Google Shape;271;p44" descr="Link to: https://www.congress.gov/bill/118th-congress/house-bill/9566 "/>
          <p:cNvSpPr txBox="1"/>
          <p:nvPr/>
        </p:nvSpPr>
        <p:spPr>
          <a:xfrm>
            <a:off x="735750" y="1005713"/>
            <a:ext cx="7672500" cy="351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2B1A78"/>
                </a:solidFill>
                <a:latin typeface="Lato"/>
                <a:ea typeface="Lato"/>
                <a:cs typeface="Lato"/>
                <a:sym typeface="Lato"/>
              </a:rPr>
              <a:t>"This bill requires federal agencies to ensure that custom-developed code (i.e., source code that is produced under an agency contract, funded exclusively by the federal government, or developed by federal employees as part of their official duties) and certain technical components of the code such as architecture designs and metadata are</a:t>
            </a:r>
            <a:endParaRPr i="1">
              <a:solidFill>
                <a:srgbClr val="2B1A78"/>
              </a:solidFill>
              <a:latin typeface="Lato"/>
              <a:ea typeface="Lato"/>
              <a:cs typeface="Lato"/>
              <a:sym typeface="Lato"/>
            </a:endParaRPr>
          </a:p>
          <a:p>
            <a:pPr marL="0" lvl="0" indent="0" algn="l" rtl="0">
              <a:spcBef>
                <a:spcPts val="0"/>
              </a:spcBef>
              <a:spcAft>
                <a:spcPts val="0"/>
              </a:spcAft>
              <a:buNone/>
            </a:pPr>
            <a:endParaRPr i="1">
              <a:solidFill>
                <a:srgbClr val="2B1A78"/>
              </a:solidFill>
              <a:latin typeface="Lato"/>
              <a:ea typeface="Lato"/>
              <a:cs typeface="Lato"/>
              <a:sym typeface="Lato"/>
            </a:endParaRPr>
          </a:p>
          <a:p>
            <a:pPr marL="0" lvl="0" indent="0" algn="l" rtl="0">
              <a:spcBef>
                <a:spcPts val="0"/>
              </a:spcBef>
              <a:spcAft>
                <a:spcPts val="0"/>
              </a:spcAft>
              <a:buNone/>
            </a:pPr>
            <a:r>
              <a:rPr lang="en" i="1">
                <a:solidFill>
                  <a:srgbClr val="2B1A78"/>
                </a:solidFill>
                <a:latin typeface="Lato"/>
                <a:ea typeface="Lato"/>
                <a:cs typeface="Lato"/>
                <a:sym typeface="Lato"/>
              </a:rPr>
              <a:t>(1) owned by the agency,</a:t>
            </a:r>
            <a:endParaRPr i="1">
              <a:solidFill>
                <a:srgbClr val="2B1A78"/>
              </a:solidFill>
              <a:latin typeface="Lato"/>
              <a:ea typeface="Lato"/>
              <a:cs typeface="Lato"/>
              <a:sym typeface="Lato"/>
            </a:endParaRPr>
          </a:p>
          <a:p>
            <a:pPr marL="0" lvl="0" indent="0" algn="l" rtl="0">
              <a:spcBef>
                <a:spcPts val="0"/>
              </a:spcBef>
              <a:spcAft>
                <a:spcPts val="0"/>
              </a:spcAft>
              <a:buNone/>
            </a:pPr>
            <a:r>
              <a:rPr lang="en" i="1">
                <a:solidFill>
                  <a:srgbClr val="2B1A78"/>
                </a:solidFill>
                <a:latin typeface="Lato"/>
                <a:ea typeface="Lato"/>
                <a:cs typeface="Lato"/>
                <a:sym typeface="Lato"/>
              </a:rPr>
              <a:t>(2) stored at no less than one public or private repository, and</a:t>
            </a:r>
            <a:endParaRPr i="1">
              <a:solidFill>
                <a:srgbClr val="2B1A78"/>
              </a:solidFill>
              <a:latin typeface="Lato"/>
              <a:ea typeface="Lato"/>
              <a:cs typeface="Lato"/>
              <a:sym typeface="Lato"/>
            </a:endParaRPr>
          </a:p>
          <a:p>
            <a:pPr marL="0" lvl="0" indent="0" algn="l" rtl="0">
              <a:spcBef>
                <a:spcPts val="0"/>
              </a:spcBef>
              <a:spcAft>
                <a:spcPts val="0"/>
              </a:spcAft>
              <a:buNone/>
            </a:pPr>
            <a:r>
              <a:rPr lang="en" i="1">
                <a:solidFill>
                  <a:srgbClr val="2B1A78"/>
                </a:solidFill>
                <a:latin typeface="Lato"/>
                <a:ea typeface="Lato"/>
                <a:cs typeface="Lato"/>
                <a:sym typeface="Lato"/>
              </a:rPr>
              <a:t>(3) accessible to federal employees under certain procedures. Agency contracts for custom-development of software must acquire and exercise rights sufficient to allow government-wide access, sharing, use, and modification of any custom-developed code.</a:t>
            </a:r>
            <a:endParaRPr i="1">
              <a:solidFill>
                <a:srgbClr val="2B1A78"/>
              </a:solidFill>
              <a:latin typeface="Lato"/>
              <a:ea typeface="Lato"/>
              <a:cs typeface="Lato"/>
              <a:sym typeface="Lato"/>
            </a:endParaRPr>
          </a:p>
          <a:p>
            <a:pPr marL="0" lvl="0" indent="0" algn="l" rtl="0">
              <a:spcBef>
                <a:spcPts val="0"/>
              </a:spcBef>
              <a:spcAft>
                <a:spcPts val="0"/>
              </a:spcAft>
              <a:buNone/>
            </a:pPr>
            <a:endParaRPr i="1">
              <a:solidFill>
                <a:srgbClr val="2B1A78"/>
              </a:solidFill>
              <a:latin typeface="Lato"/>
              <a:ea typeface="Lato"/>
              <a:cs typeface="Lato"/>
              <a:sym typeface="Lato"/>
            </a:endParaRPr>
          </a:p>
          <a:p>
            <a:pPr marL="0" lvl="0" indent="0" algn="l" rtl="0">
              <a:spcBef>
                <a:spcPts val="0"/>
              </a:spcBef>
              <a:spcAft>
                <a:spcPts val="0"/>
              </a:spcAft>
              <a:buNone/>
            </a:pPr>
            <a:r>
              <a:rPr lang="en" i="1">
                <a:solidFill>
                  <a:srgbClr val="2B1A78"/>
                </a:solidFill>
                <a:latin typeface="Lato"/>
                <a:ea typeface="Lato"/>
                <a:cs typeface="Lato"/>
                <a:sym typeface="Lato"/>
              </a:rPr>
              <a:t>The bill does not apply to source code that is classified, developed primarily for use in a national security system, or developed by an element of the intelligence community. An agency's office of the chief information officer may exempt source code from being shared or made publicly accessible to protect individual privacy."  </a:t>
            </a:r>
            <a:r>
              <a:rPr lang="en" sz="900" i="1" u="sng">
                <a:solidFill>
                  <a:srgbClr val="2B1A78"/>
                </a:solidFill>
                <a:latin typeface="Public Sans"/>
                <a:ea typeface="Public Sans"/>
                <a:cs typeface="Public Sans"/>
                <a:sym typeface="Public Sans"/>
                <a:hlinkClick r:id="rId3">
                  <a:extLst>
                    <a:ext uri="{A12FA001-AC4F-418D-AE19-62706E023703}">
                      <ahyp:hlinkClr xmlns:ahyp="http://schemas.microsoft.com/office/drawing/2018/hyperlinkcolor" val="tx"/>
                    </a:ext>
                  </a:extLst>
                </a:hlinkClick>
              </a:rPr>
              <a:t>Bill Summary</a:t>
            </a:r>
            <a:endParaRPr sz="1000">
              <a:solidFill>
                <a:srgbClr val="2B1A78"/>
              </a:solidFill>
              <a:latin typeface="Lato"/>
              <a:ea typeface="Lato"/>
              <a:cs typeface="Lato"/>
              <a:sym typeface="Lato"/>
            </a:endParaRPr>
          </a:p>
        </p:txBody>
      </p:sp>
      <p:sp>
        <p:nvSpPr>
          <p:cNvPr id="272" name="Google Shape;272;p44"/>
          <p:cNvSpPr txBox="1"/>
          <p:nvPr/>
        </p:nvSpPr>
        <p:spPr>
          <a:xfrm>
            <a:off x="152400" y="4572000"/>
            <a:ext cx="4913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latin typeface="Source Sans Pro"/>
                <a:ea typeface="Source Sans Pro"/>
                <a:cs typeface="Source Sans Pro"/>
                <a:sym typeface="Source Sans Pro"/>
                <a:hlinkClick r:id="rId3"/>
              </a:rPr>
              <a:t>https://www.congress.gov/bill/118th-congress/house-bill/9566</a:t>
            </a:r>
            <a:r>
              <a:rPr lang="en" sz="800">
                <a:solidFill>
                  <a:srgbClr val="003C6B"/>
                </a:solidFill>
                <a:latin typeface="Source Sans Pro"/>
                <a:ea typeface="Source Sans Pro"/>
                <a:cs typeface="Source Sans Pro"/>
                <a:sym typeface="Source Sans Pro"/>
              </a:rPr>
              <a:t>  </a:t>
            </a:r>
            <a:endParaRPr sz="1500"/>
          </a:p>
        </p:txBody>
      </p:sp>
      <p:sp>
        <p:nvSpPr>
          <p:cNvPr id="2" name="Title 1">
            <a:extLst>
              <a:ext uri="{FF2B5EF4-FFF2-40B4-BE49-F238E27FC236}">
                <a16:creationId xmlns:a16="http://schemas.microsoft.com/office/drawing/2014/main" id="{7A01F212-AD08-E5F9-76E1-7316A4B81679}"/>
              </a:ext>
            </a:extLst>
          </p:cNvPr>
          <p:cNvSpPr>
            <a:spLocks noGrp="1"/>
          </p:cNvSpPr>
          <p:nvPr>
            <p:ph type="title"/>
          </p:nvPr>
        </p:nvSpPr>
        <p:spPr>
          <a:xfrm>
            <a:off x="464350" y="-572700"/>
            <a:ext cx="7765200" cy="572700"/>
          </a:xfrm>
        </p:spPr>
        <p:txBody>
          <a:bodyPr spcFirstLastPara="1" wrap="square" lIns="91425" tIns="91425" rIns="91425" bIns="91425" anchor="b" anchorCtr="0">
            <a:normAutofit fontScale="90000"/>
          </a:bodyPr>
          <a:lstStyle/>
          <a:p>
            <a:r>
              <a:rPr lang="en-US" dirty="0"/>
              <a:t>Summary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9F2"/>
        </a:solidFill>
        <a:effectLst/>
      </p:bgPr>
    </p:bg>
    <p:spTree>
      <p:nvGrpSpPr>
        <p:cNvPr id="1" name="Shape 276"/>
        <p:cNvGrpSpPr/>
        <p:nvPr/>
      </p:nvGrpSpPr>
      <p:grpSpPr>
        <a:xfrm>
          <a:off x="0" y="0"/>
          <a:ext cx="0" cy="0"/>
          <a:chOff x="0" y="0"/>
          <a:chExt cx="0" cy="0"/>
        </a:xfrm>
      </p:grpSpPr>
      <p:sp>
        <p:nvSpPr>
          <p:cNvPr id="277" name="Google Shape;277;p45"/>
          <p:cNvSpPr txBox="1"/>
          <p:nvPr/>
        </p:nvSpPr>
        <p:spPr>
          <a:xfrm>
            <a:off x="200850" y="4088925"/>
            <a:ext cx="4339500" cy="1276500"/>
          </a:xfrm>
          <a:prstGeom prst="rect">
            <a:avLst/>
          </a:prstGeom>
          <a:noFill/>
          <a:ln>
            <a:noFill/>
          </a:ln>
        </p:spPr>
        <p:txBody>
          <a:bodyPr spcFirstLastPara="1" wrap="square" lIns="0" tIns="365750" rIns="0" bIns="182875" anchor="t" anchorCtr="0">
            <a:normAutofit/>
          </a:bodyPr>
          <a:lstStyle/>
          <a:p>
            <a:pPr marL="0" lvl="0" indent="0" algn="l" rtl="0">
              <a:spcBef>
                <a:spcPts val="0"/>
              </a:spcBef>
              <a:spcAft>
                <a:spcPts val="0"/>
              </a:spcAft>
              <a:buNone/>
            </a:pPr>
            <a:r>
              <a:rPr lang="en" sz="1200">
                <a:solidFill>
                  <a:srgbClr val="0097A7"/>
                </a:solidFill>
                <a:latin typeface="Lato"/>
                <a:ea typeface="Lato"/>
                <a:cs typeface="Lato"/>
                <a:sym typeface="Lato"/>
              </a:rPr>
              <a:t>Website with legislative information, guidance, and a toolkit: </a:t>
            </a:r>
            <a:r>
              <a:rPr lang="en" sz="1200" u="sng">
                <a:solidFill>
                  <a:srgbClr val="0097A7"/>
                </a:solidFill>
                <a:latin typeface="Lato"/>
                <a:ea typeface="Lato"/>
                <a:cs typeface="Lato"/>
                <a:sym typeface="Lato"/>
                <a:hlinkClick r:id="rId3">
                  <a:extLst>
                    <a:ext uri="{A12FA001-AC4F-418D-AE19-62706E023703}">
                      <ahyp:hlinkClr xmlns:ahyp="http://schemas.microsoft.com/office/drawing/2018/hyperlinkcolor" val="tx"/>
                    </a:ext>
                  </a:extLst>
                </a:hlinkClick>
              </a:rPr>
              <a:t>https://dsacms.github.io/share-it-act-lp/</a:t>
            </a:r>
            <a:endParaRPr sz="1200">
              <a:solidFill>
                <a:srgbClr val="0097A7"/>
              </a:solidFill>
              <a:latin typeface="Lato"/>
              <a:ea typeface="Lato"/>
              <a:cs typeface="Lato"/>
              <a:sym typeface="Lato"/>
            </a:endParaRPr>
          </a:p>
        </p:txBody>
      </p:sp>
      <p:sp>
        <p:nvSpPr>
          <p:cNvPr id="278" name="Google Shape;278;p45"/>
          <p:cNvSpPr txBox="1"/>
          <p:nvPr/>
        </p:nvSpPr>
        <p:spPr>
          <a:xfrm>
            <a:off x="213517" y="331650"/>
            <a:ext cx="3987300" cy="501000"/>
          </a:xfrm>
          <a:prstGeom prst="rect">
            <a:avLst/>
          </a:prstGeom>
          <a:noFill/>
          <a:ln>
            <a:noFill/>
          </a:ln>
        </p:spPr>
        <p:txBody>
          <a:bodyPr spcFirstLastPara="1" wrap="square" lIns="0" tIns="45700" rIns="0" bIns="45700" anchor="t" anchorCtr="0">
            <a:noAutofit/>
          </a:bodyPr>
          <a:lstStyle/>
          <a:p>
            <a:pPr marL="0" lvl="0" indent="0" algn="l" rtl="0">
              <a:lnSpc>
                <a:spcPct val="125000"/>
              </a:lnSpc>
              <a:spcBef>
                <a:spcPts val="0"/>
              </a:spcBef>
              <a:spcAft>
                <a:spcPts val="0"/>
              </a:spcAft>
              <a:buClr>
                <a:schemeClr val="dk1"/>
              </a:buClr>
              <a:buSzPts val="1100"/>
              <a:buFont typeface="Arial"/>
              <a:buNone/>
            </a:pPr>
            <a:r>
              <a:rPr lang="en" sz="2400">
                <a:solidFill>
                  <a:srgbClr val="2B1A78"/>
                </a:solidFill>
                <a:latin typeface="Lato Black"/>
                <a:ea typeface="Lato Black"/>
                <a:cs typeface="Lato Black"/>
                <a:sym typeface="Lato Black"/>
              </a:rPr>
              <a:t>SHARE IT Act Landing Page</a:t>
            </a:r>
            <a:endParaRPr sz="2400">
              <a:solidFill>
                <a:srgbClr val="2B1A78"/>
              </a:solidFill>
              <a:latin typeface="Lato Black"/>
              <a:ea typeface="Lato Black"/>
              <a:cs typeface="Lato Black"/>
              <a:sym typeface="Lato Black"/>
            </a:endParaRPr>
          </a:p>
          <a:p>
            <a:pPr marL="0" lvl="0" indent="0" algn="l" rtl="0">
              <a:lnSpc>
                <a:spcPct val="115000"/>
              </a:lnSpc>
              <a:spcBef>
                <a:spcPts val="1200"/>
              </a:spcBef>
              <a:spcAft>
                <a:spcPts val="0"/>
              </a:spcAft>
              <a:buClr>
                <a:schemeClr val="dk1"/>
              </a:buClr>
              <a:buSzPts val="1100"/>
              <a:buFont typeface="Arial"/>
              <a:buNone/>
            </a:pPr>
            <a:endParaRPr sz="1200">
              <a:solidFill>
                <a:srgbClr val="2B1A78"/>
              </a:solidFill>
              <a:highlight>
                <a:srgbClr val="FFFFFF"/>
              </a:highlight>
              <a:latin typeface="Lato Black"/>
              <a:ea typeface="Lato Black"/>
              <a:cs typeface="Lato Black"/>
              <a:sym typeface="Lato Black"/>
            </a:endParaRPr>
          </a:p>
          <a:p>
            <a:pPr marL="0" lvl="0" indent="0" algn="l" rtl="0">
              <a:spcBef>
                <a:spcPts val="0"/>
              </a:spcBef>
              <a:spcAft>
                <a:spcPts val="0"/>
              </a:spcAft>
              <a:buNone/>
            </a:pPr>
            <a:endParaRPr sz="3200">
              <a:solidFill>
                <a:srgbClr val="2B1A78"/>
              </a:solidFill>
              <a:latin typeface="Lato Black"/>
              <a:ea typeface="Lato Black"/>
              <a:cs typeface="Lato Black"/>
              <a:sym typeface="Lato Black"/>
            </a:endParaRPr>
          </a:p>
        </p:txBody>
      </p:sp>
      <p:sp>
        <p:nvSpPr>
          <p:cNvPr id="279" name="Google Shape;279;p45"/>
          <p:cNvSpPr txBox="1"/>
          <p:nvPr/>
        </p:nvSpPr>
        <p:spPr>
          <a:xfrm>
            <a:off x="510397" y="6282554"/>
            <a:ext cx="309300" cy="419100"/>
          </a:xfrm>
          <a:prstGeom prst="rect">
            <a:avLst/>
          </a:prstGeom>
          <a:noFill/>
          <a:ln>
            <a:noFill/>
          </a:ln>
        </p:spPr>
        <p:txBody>
          <a:bodyPr spcFirstLastPara="1" wrap="square" lIns="0" tIns="0" rIns="73150" bIns="0" anchor="ctr" anchorCtr="0">
            <a:noAutofit/>
          </a:bodyPr>
          <a:lstStyle/>
          <a:p>
            <a:pPr marL="0" lvl="0" indent="0" algn="r" rtl="0">
              <a:spcBef>
                <a:spcPts val="0"/>
              </a:spcBef>
              <a:spcAft>
                <a:spcPts val="0"/>
              </a:spcAft>
              <a:buNone/>
            </a:pPr>
            <a:fld id="{00000000-1234-1234-1234-123412341234}" type="slidenum">
              <a:rPr lang="en" sz="1200" b="1">
                <a:solidFill>
                  <a:srgbClr val="0F3D68"/>
                </a:solidFill>
              </a:rPr>
              <a:t>14</a:t>
            </a:fld>
            <a:endParaRPr sz="1200" b="1">
              <a:solidFill>
                <a:srgbClr val="0F3D68"/>
              </a:solidFill>
            </a:endParaRPr>
          </a:p>
        </p:txBody>
      </p:sp>
      <p:pic>
        <p:nvPicPr>
          <p:cNvPr id="280" name="Google Shape;280;p45" descr="Screenshot of the SHARE IT Act homepage." title="Screenshot 2025-06-24 at 8.00.40 AM.png"/>
          <p:cNvPicPr preferRelativeResize="0"/>
          <p:nvPr/>
        </p:nvPicPr>
        <p:blipFill rotWithShape="1">
          <a:blip r:embed="rId4">
            <a:alphaModFix/>
          </a:blip>
          <a:srcRect/>
          <a:stretch/>
        </p:blipFill>
        <p:spPr>
          <a:xfrm>
            <a:off x="200850" y="851601"/>
            <a:ext cx="4188995" cy="3197337"/>
          </a:xfrm>
          <a:prstGeom prst="rect">
            <a:avLst/>
          </a:prstGeom>
          <a:noFill/>
          <a:ln>
            <a:noFill/>
          </a:ln>
          <a:effectLst>
            <a:outerShdw blurRad="57150" dist="19050" dir="5400000" algn="bl" rotWithShape="0">
              <a:srgbClr val="000000">
                <a:alpha val="50000"/>
              </a:srgbClr>
            </a:outerShdw>
          </a:effectLst>
        </p:spPr>
      </p:pic>
      <p:pic>
        <p:nvPicPr>
          <p:cNvPr id="281" name="Google Shape;281;p45" descr="Screenshot of the tools page on the SHARE IT Act landing page." title="Screenshot 2025-06-24 at 8.15.26 AM.png"/>
          <p:cNvPicPr preferRelativeResize="0"/>
          <p:nvPr/>
        </p:nvPicPr>
        <p:blipFill rotWithShape="1">
          <a:blip r:embed="rId5">
            <a:alphaModFix/>
          </a:blip>
          <a:srcRect r="2600"/>
          <a:stretch/>
        </p:blipFill>
        <p:spPr>
          <a:xfrm>
            <a:off x="4706250" y="1237527"/>
            <a:ext cx="4339502" cy="2530153"/>
          </a:xfrm>
          <a:prstGeom prst="rect">
            <a:avLst/>
          </a:prstGeom>
          <a:noFill/>
          <a:ln>
            <a:noFill/>
          </a:ln>
          <a:effectLst>
            <a:outerShdw blurRad="57150" dist="19050" dir="5400000" algn="bl" rotWithShape="0">
              <a:srgbClr val="000000">
                <a:alpha val="50000"/>
              </a:srgbClr>
            </a:outerShdw>
          </a:effectLst>
        </p:spPr>
      </p:pic>
      <p:sp>
        <p:nvSpPr>
          <p:cNvPr id="2" name="Title 1">
            <a:extLst>
              <a:ext uri="{FF2B5EF4-FFF2-40B4-BE49-F238E27FC236}">
                <a16:creationId xmlns:a16="http://schemas.microsoft.com/office/drawing/2014/main" id="{F7C2AFCA-36EF-5E6F-A2C5-093879917092}"/>
              </a:ext>
            </a:extLst>
          </p:cNvPr>
          <p:cNvSpPr>
            <a:spLocks noGrp="1"/>
          </p:cNvSpPr>
          <p:nvPr>
            <p:ph type="title"/>
          </p:nvPr>
        </p:nvSpPr>
        <p:spPr>
          <a:xfrm>
            <a:off x="265500" y="-1482300"/>
            <a:ext cx="4045200" cy="1482300"/>
          </a:xfrm>
        </p:spPr>
        <p:txBody>
          <a:bodyPr spcFirstLastPara="1" wrap="square" lIns="91425" tIns="91425" rIns="91425" bIns="91425" anchor="b" anchorCtr="0">
            <a:normAutofit/>
          </a:bodyPr>
          <a:lstStyle/>
          <a:p>
            <a:r>
              <a:rPr lang="en-US" dirty="0"/>
              <a:t>SHARE IT Act Landing Page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9F2"/>
        </a:solidFill>
        <a:effectLst/>
      </p:bgPr>
    </p:bg>
    <p:spTree>
      <p:nvGrpSpPr>
        <p:cNvPr id="1" name="Shape 285"/>
        <p:cNvGrpSpPr/>
        <p:nvPr/>
      </p:nvGrpSpPr>
      <p:grpSpPr>
        <a:xfrm>
          <a:off x="0" y="0"/>
          <a:ext cx="0" cy="0"/>
          <a:chOff x="0" y="0"/>
          <a:chExt cx="0" cy="0"/>
        </a:xfrm>
      </p:grpSpPr>
      <p:sp>
        <p:nvSpPr>
          <p:cNvPr id="286" name="Google Shape;286;p46"/>
          <p:cNvSpPr txBox="1">
            <a:spLocks noGrp="1"/>
          </p:cNvSpPr>
          <p:nvPr>
            <p:ph type="title"/>
          </p:nvPr>
        </p:nvSpPr>
        <p:spPr>
          <a:xfrm>
            <a:off x="184200" y="639250"/>
            <a:ext cx="39792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40">
                <a:solidFill>
                  <a:srgbClr val="2B1A78"/>
                </a:solidFill>
              </a:rPr>
              <a:t>codejson-generator</a:t>
            </a:r>
            <a:endParaRPr sz="3240">
              <a:solidFill>
                <a:srgbClr val="2B1A78"/>
              </a:solidFill>
            </a:endParaRPr>
          </a:p>
        </p:txBody>
      </p:sp>
      <p:sp>
        <p:nvSpPr>
          <p:cNvPr id="287" name="Google Shape;287;p46"/>
          <p:cNvSpPr txBox="1">
            <a:spLocks noGrp="1"/>
          </p:cNvSpPr>
          <p:nvPr>
            <p:ph type="body" idx="4294967295"/>
          </p:nvPr>
        </p:nvSpPr>
        <p:spPr>
          <a:xfrm>
            <a:off x="287400" y="1394950"/>
            <a:ext cx="3876000" cy="982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600"/>
              </a:spcAft>
              <a:buClr>
                <a:schemeClr val="dk1"/>
              </a:buClr>
              <a:buSzPts val="1100"/>
              <a:buFont typeface="Arial"/>
              <a:buNone/>
            </a:pPr>
            <a:r>
              <a:rPr lang="en" sz="1600">
                <a:solidFill>
                  <a:srgbClr val="2B1A78"/>
                </a:solidFill>
              </a:rPr>
              <a:t>A webform where users can enter required metadata and generate a code.json file to add to their repository</a:t>
            </a:r>
            <a:endParaRPr sz="1600">
              <a:solidFill>
                <a:srgbClr val="2B1A78"/>
              </a:solidFill>
            </a:endParaRPr>
          </a:p>
        </p:txBody>
      </p:sp>
      <p:sp>
        <p:nvSpPr>
          <p:cNvPr id="288" name="Google Shape;288;p46"/>
          <p:cNvSpPr txBox="1">
            <a:spLocks noGrp="1"/>
          </p:cNvSpPr>
          <p:nvPr>
            <p:ph type="body" idx="4294967295"/>
          </p:nvPr>
        </p:nvSpPr>
        <p:spPr>
          <a:xfrm>
            <a:off x="287400" y="2416125"/>
            <a:ext cx="4284600" cy="22815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sz="1600">
                <a:solidFill>
                  <a:srgbClr val="2B1A78"/>
                </a:solidFill>
              </a:rPr>
              <a:t>Features include:</a:t>
            </a:r>
            <a:endParaRPr sz="1600">
              <a:solidFill>
                <a:srgbClr val="2B1A78"/>
              </a:solidFill>
            </a:endParaRPr>
          </a:p>
          <a:p>
            <a:pPr marL="457200" lvl="0" indent="-322580" algn="l" rtl="0">
              <a:lnSpc>
                <a:spcPct val="125000"/>
              </a:lnSpc>
              <a:spcBef>
                <a:spcPts val="1600"/>
              </a:spcBef>
              <a:spcAft>
                <a:spcPts val="0"/>
              </a:spcAft>
              <a:buClr>
                <a:srgbClr val="2B1A78"/>
              </a:buClr>
              <a:buSzPct val="100000"/>
              <a:buChar char="●"/>
            </a:pPr>
            <a:r>
              <a:rPr lang="en" sz="1600">
                <a:solidFill>
                  <a:srgbClr val="2B1A78"/>
                </a:solidFill>
              </a:rPr>
              <a:t>Offers four methods to save metadata: </a:t>
            </a:r>
            <a:br>
              <a:rPr lang="en" sz="1600">
                <a:solidFill>
                  <a:srgbClr val="2B1A78"/>
                </a:solidFill>
              </a:rPr>
            </a:br>
            <a:r>
              <a:rPr lang="en" sz="1600">
                <a:solidFill>
                  <a:srgbClr val="2B1A78"/>
                </a:solidFill>
              </a:rPr>
              <a:t>copy, download, send pull request, email</a:t>
            </a:r>
            <a:endParaRPr sz="1600">
              <a:solidFill>
                <a:srgbClr val="2B1A78"/>
              </a:solidFill>
            </a:endParaRPr>
          </a:p>
          <a:p>
            <a:pPr marL="457200" lvl="0" indent="-322580" algn="l" rtl="0">
              <a:lnSpc>
                <a:spcPct val="125000"/>
              </a:lnSpc>
              <a:spcBef>
                <a:spcPts val="0"/>
              </a:spcBef>
              <a:spcAft>
                <a:spcPts val="0"/>
              </a:spcAft>
              <a:buClr>
                <a:srgbClr val="2B1A78"/>
              </a:buClr>
              <a:buSzPct val="100000"/>
              <a:buChar char="●"/>
            </a:pPr>
            <a:r>
              <a:rPr lang="en" sz="1600">
                <a:solidFill>
                  <a:srgbClr val="2B1A78"/>
                </a:solidFill>
              </a:rPr>
              <a:t>Automation of 14 out of 34 fields </a:t>
            </a:r>
            <a:br>
              <a:rPr lang="en" sz="1600">
                <a:solidFill>
                  <a:srgbClr val="2B1A78"/>
                </a:solidFill>
              </a:rPr>
            </a:br>
            <a:r>
              <a:rPr lang="en" sz="1600">
                <a:solidFill>
                  <a:srgbClr val="2B1A78"/>
                </a:solidFill>
              </a:rPr>
              <a:t>using GitHub API</a:t>
            </a:r>
            <a:endParaRPr sz="1600">
              <a:solidFill>
                <a:srgbClr val="2B1A78"/>
              </a:solidFill>
            </a:endParaRPr>
          </a:p>
          <a:p>
            <a:pPr marL="457200" lvl="0" indent="-322580" algn="l" rtl="0">
              <a:lnSpc>
                <a:spcPct val="125000"/>
              </a:lnSpc>
              <a:spcBef>
                <a:spcPts val="0"/>
              </a:spcBef>
              <a:spcAft>
                <a:spcPts val="0"/>
              </a:spcAft>
              <a:buClr>
                <a:srgbClr val="2B1A78"/>
              </a:buClr>
              <a:buSzPct val="100000"/>
              <a:buChar char="●"/>
            </a:pPr>
            <a:r>
              <a:rPr lang="en" sz="1600">
                <a:solidFill>
                  <a:srgbClr val="2B1A78"/>
                </a:solidFill>
              </a:rPr>
              <a:t>Includes an Exemption Classification Checklist</a:t>
            </a:r>
            <a:br>
              <a:rPr lang="en" sz="1600">
                <a:solidFill>
                  <a:srgbClr val="2B1A78"/>
                </a:solidFill>
              </a:rPr>
            </a:br>
            <a:endParaRPr sz="1600">
              <a:solidFill>
                <a:srgbClr val="2B1A78"/>
              </a:solidFill>
            </a:endParaRPr>
          </a:p>
        </p:txBody>
      </p:sp>
      <p:pic>
        <p:nvPicPr>
          <p:cNvPr id="289" name="Google Shape;289;p46" descr="Screenshot of the codejson-generator homepage." title="Screenshot 2025-09-23 at 2.05.47 PM.png"/>
          <p:cNvPicPr preferRelativeResize="0"/>
          <p:nvPr/>
        </p:nvPicPr>
        <p:blipFill>
          <a:blip r:embed="rId3">
            <a:alphaModFix/>
          </a:blip>
          <a:stretch>
            <a:fillRect/>
          </a:stretch>
        </p:blipFill>
        <p:spPr>
          <a:xfrm>
            <a:off x="4671925" y="106325"/>
            <a:ext cx="3557400" cy="2852149"/>
          </a:xfrm>
          <a:prstGeom prst="rect">
            <a:avLst/>
          </a:prstGeom>
          <a:noFill/>
          <a:ln>
            <a:noFill/>
          </a:ln>
          <a:effectLst>
            <a:outerShdw blurRad="57150" dist="19050" dir="5400000" algn="bl" rotWithShape="0">
              <a:srgbClr val="000000">
                <a:alpha val="50000"/>
              </a:srgbClr>
            </a:outerShdw>
          </a:effectLst>
        </p:spPr>
      </p:pic>
      <p:pic>
        <p:nvPicPr>
          <p:cNvPr id="290" name="Google Shape;290;p46" descr="Screenshot of the codejson-generator quiz." title="Screenshot 2025-09-23 at 2.06.27 PM.png"/>
          <p:cNvPicPr preferRelativeResize="0"/>
          <p:nvPr/>
        </p:nvPicPr>
        <p:blipFill rotWithShape="1">
          <a:blip r:embed="rId4">
            <a:alphaModFix/>
          </a:blip>
          <a:srcRect b="49474"/>
          <a:stretch/>
        </p:blipFill>
        <p:spPr>
          <a:xfrm>
            <a:off x="5300300" y="2729150"/>
            <a:ext cx="3717351" cy="2336973"/>
          </a:xfrm>
          <a:prstGeom prst="rect">
            <a:avLst/>
          </a:prstGeom>
          <a:noFill/>
          <a:ln>
            <a:noFill/>
          </a:ln>
          <a:effectLst>
            <a:outerShdw blurRad="57150" dist="19050" dir="5400000" algn="bl" rotWithShape="0">
              <a:srgbClr val="000000">
                <a:alpha val="50000"/>
              </a:srgbClr>
            </a:outerShdw>
          </a:effectLst>
        </p:spPr>
      </p:pic>
      <p:sp>
        <p:nvSpPr>
          <p:cNvPr id="291" name="Google Shape;291;p46"/>
          <p:cNvSpPr txBox="1"/>
          <p:nvPr/>
        </p:nvSpPr>
        <p:spPr>
          <a:xfrm>
            <a:off x="287400" y="4736300"/>
            <a:ext cx="271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latin typeface="Lato"/>
                <a:ea typeface="Lato"/>
                <a:cs typeface="Lato"/>
                <a:sym typeface="Lato"/>
                <a:hlinkClick r:id="rId5"/>
              </a:rPr>
              <a:t>https://dsacms.github.io/codejson-generator/</a:t>
            </a:r>
            <a:endParaRPr sz="10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7"/>
          <p:cNvSpPr txBox="1">
            <a:spLocks noGrp="1"/>
          </p:cNvSpPr>
          <p:nvPr>
            <p:ph type="title"/>
          </p:nvPr>
        </p:nvSpPr>
        <p:spPr>
          <a:xfrm>
            <a:off x="464350" y="445025"/>
            <a:ext cx="8367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220">
                <a:solidFill>
                  <a:srgbClr val="2B1A78"/>
                </a:solidFill>
              </a:rPr>
              <a:t>Form.io</a:t>
            </a:r>
            <a:endParaRPr sz="3220">
              <a:solidFill>
                <a:srgbClr val="2B1A78"/>
              </a:solidFill>
            </a:endParaRPr>
          </a:p>
        </p:txBody>
      </p:sp>
      <p:sp>
        <p:nvSpPr>
          <p:cNvPr id="297" name="Google Shape;297;p47" descr="Link to: https://designsystem.digital.gov/&#10;&#10;Link to: https://form.io/&#10;&#10;Link to: https://dsacms.github.io/codejson-generator/ "/>
          <p:cNvSpPr txBox="1">
            <a:spLocks noGrp="1"/>
          </p:cNvSpPr>
          <p:nvPr>
            <p:ph type="body" idx="1"/>
          </p:nvPr>
        </p:nvSpPr>
        <p:spPr>
          <a:xfrm>
            <a:off x="189165" y="1157700"/>
            <a:ext cx="4286400" cy="3675600"/>
          </a:xfrm>
          <a:prstGeom prst="rect">
            <a:avLst/>
          </a:prstGeom>
        </p:spPr>
        <p:txBody>
          <a:bodyPr spcFirstLastPara="1" wrap="square" lIns="91425" tIns="91425" rIns="91425" bIns="91425" anchor="t" anchorCtr="0">
            <a:normAutofit fontScale="85000" lnSpcReduction="20000"/>
          </a:bodyPr>
          <a:lstStyle/>
          <a:p>
            <a:pPr marL="457200" lvl="0" indent="-325755" algn="l" rtl="0">
              <a:spcBef>
                <a:spcPts val="0"/>
              </a:spcBef>
              <a:spcAft>
                <a:spcPts val="0"/>
              </a:spcAft>
              <a:buClr>
                <a:srgbClr val="2B1A78"/>
              </a:buClr>
              <a:buSzPct val="100000"/>
              <a:buChar char="●"/>
            </a:pPr>
            <a:r>
              <a:rPr lang="en">
                <a:solidFill>
                  <a:srgbClr val="2B1A78"/>
                </a:solidFill>
              </a:rPr>
              <a:t>An open source platform for building forms</a:t>
            </a:r>
            <a:br>
              <a:rPr lang="en">
                <a:solidFill>
                  <a:srgbClr val="2B1A78"/>
                </a:solidFill>
              </a:rPr>
            </a:br>
            <a:endParaRPr>
              <a:solidFill>
                <a:srgbClr val="2B1A78"/>
              </a:solidFill>
            </a:endParaRPr>
          </a:p>
          <a:p>
            <a:pPr marL="457200" lvl="0" indent="-325755" algn="l" rtl="0">
              <a:spcBef>
                <a:spcPts val="0"/>
              </a:spcBef>
              <a:spcAft>
                <a:spcPts val="0"/>
              </a:spcAft>
              <a:buClr>
                <a:srgbClr val="2B1A78"/>
              </a:buClr>
              <a:buSzPct val="100000"/>
              <a:buChar char="●"/>
            </a:pPr>
            <a:r>
              <a:rPr lang="en">
                <a:solidFill>
                  <a:srgbClr val="2B1A78"/>
                </a:solidFill>
              </a:rPr>
              <a:t>Offers a </a:t>
            </a:r>
            <a:r>
              <a:rPr lang="en" u="sng">
                <a:solidFill>
                  <a:schemeClr val="hlink"/>
                </a:solidFill>
                <a:hlinkClick r:id="rId3"/>
              </a:rPr>
              <a:t>United States Web Design System</a:t>
            </a:r>
            <a:r>
              <a:rPr lang="en">
                <a:solidFill>
                  <a:srgbClr val="2B1A78"/>
                </a:solidFill>
              </a:rPr>
              <a:t> (USWDS) template</a:t>
            </a:r>
            <a:br>
              <a:rPr lang="en">
                <a:solidFill>
                  <a:srgbClr val="2B1A78"/>
                </a:solidFill>
              </a:rPr>
            </a:br>
            <a:endParaRPr>
              <a:solidFill>
                <a:srgbClr val="2B1A78"/>
              </a:solidFill>
            </a:endParaRPr>
          </a:p>
          <a:p>
            <a:pPr marL="457200" lvl="0" indent="-325755" algn="l" rtl="0">
              <a:spcBef>
                <a:spcPts val="0"/>
              </a:spcBef>
              <a:spcAft>
                <a:spcPts val="0"/>
              </a:spcAft>
              <a:buClr>
                <a:srgbClr val="2B1A78"/>
              </a:buClr>
              <a:buSzPct val="100000"/>
              <a:buChar char="●"/>
            </a:pPr>
            <a:r>
              <a:rPr lang="en">
                <a:solidFill>
                  <a:srgbClr val="2B1A78"/>
                </a:solidFill>
              </a:rPr>
              <a:t>Creates a tool that ingests json schemas and converts them into a form with components, mapping to each field using </a:t>
            </a:r>
            <a:r>
              <a:rPr lang="en" u="sng">
                <a:solidFill>
                  <a:srgbClr val="0097A7"/>
                </a:solidFill>
                <a:hlinkClick r:id="rId4">
                  <a:extLst>
                    <a:ext uri="{A12FA001-AC4F-418D-AE19-62706E023703}">
                      <ahyp:hlinkClr xmlns:ahyp="http://schemas.microsoft.com/office/drawing/2018/hyperlinkcolor" val="tx"/>
                    </a:ext>
                  </a:extLst>
                </a:hlinkClick>
              </a:rPr>
              <a:t>form.io</a:t>
            </a:r>
            <a:br>
              <a:rPr lang="en">
                <a:solidFill>
                  <a:srgbClr val="2B1A78"/>
                </a:solidFill>
              </a:rPr>
            </a:br>
            <a:endParaRPr>
              <a:solidFill>
                <a:srgbClr val="2B1A78"/>
              </a:solidFill>
            </a:endParaRPr>
          </a:p>
          <a:p>
            <a:pPr marL="457200" lvl="0" indent="-325755" algn="l" rtl="0">
              <a:spcBef>
                <a:spcPts val="0"/>
              </a:spcBef>
              <a:spcAft>
                <a:spcPts val="0"/>
              </a:spcAft>
              <a:buClr>
                <a:srgbClr val="2B1A78"/>
              </a:buClr>
              <a:buSzPct val="100000"/>
              <a:buChar char="●"/>
            </a:pPr>
            <a:r>
              <a:rPr lang="en" u="sng">
                <a:solidFill>
                  <a:schemeClr val="hlink"/>
                </a:solidFill>
                <a:hlinkClick r:id="rId5"/>
              </a:rPr>
              <a:t>codejson-generator</a:t>
            </a:r>
            <a:r>
              <a:rPr lang="en">
                <a:solidFill>
                  <a:srgbClr val="2B1A78"/>
                </a:solidFill>
              </a:rPr>
              <a:t> ingests code.json schema file and produces a form for our metadata collection</a:t>
            </a:r>
            <a:endParaRPr>
              <a:solidFill>
                <a:srgbClr val="2B1A78"/>
              </a:solidFill>
            </a:endParaRPr>
          </a:p>
          <a:p>
            <a:pPr marL="0" lvl="0" indent="0" algn="l" rtl="0">
              <a:spcBef>
                <a:spcPts val="1200"/>
              </a:spcBef>
              <a:spcAft>
                <a:spcPts val="1200"/>
              </a:spcAft>
              <a:buNone/>
            </a:pPr>
            <a:endParaRPr>
              <a:solidFill>
                <a:srgbClr val="2B1A78"/>
              </a:solidFill>
            </a:endParaRPr>
          </a:p>
        </p:txBody>
      </p:sp>
      <p:pic>
        <p:nvPicPr>
          <p:cNvPr id="298" name="Google Shape;298;p47" descr="A black and white sign"/>
          <p:cNvPicPr preferRelativeResize="0"/>
          <p:nvPr/>
        </p:nvPicPr>
        <p:blipFill>
          <a:blip r:embed="rId6">
            <a:alphaModFix/>
          </a:blip>
          <a:stretch>
            <a:fillRect/>
          </a:stretch>
        </p:blipFill>
        <p:spPr>
          <a:xfrm>
            <a:off x="4844829" y="500233"/>
            <a:ext cx="1966296" cy="462275"/>
          </a:xfrm>
          <a:prstGeom prst="rect">
            <a:avLst/>
          </a:prstGeom>
          <a:noFill/>
          <a:ln>
            <a:noFill/>
          </a:ln>
        </p:spPr>
      </p:pic>
      <p:sp>
        <p:nvSpPr>
          <p:cNvPr id="299" name="Google Shape;299;p47"/>
          <p:cNvSpPr txBox="1"/>
          <p:nvPr/>
        </p:nvSpPr>
        <p:spPr>
          <a:xfrm>
            <a:off x="7028222" y="896428"/>
            <a:ext cx="1919700" cy="3780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1200" b="1">
                <a:solidFill>
                  <a:srgbClr val="212463"/>
                </a:solidFill>
                <a:latin typeface="Public Sans"/>
                <a:ea typeface="Public Sans"/>
                <a:cs typeface="Public Sans"/>
                <a:sym typeface="Public Sans"/>
              </a:rPr>
              <a:t>U.S. Web Design System</a:t>
            </a:r>
            <a:endParaRPr sz="1200" i="1">
              <a:solidFill>
                <a:srgbClr val="212463"/>
              </a:solidFill>
              <a:latin typeface="Public Sans"/>
              <a:ea typeface="Public Sans"/>
              <a:cs typeface="Public Sans"/>
              <a:sym typeface="Public Sans"/>
            </a:endParaRPr>
          </a:p>
          <a:p>
            <a:pPr marL="0" lvl="0" indent="0" algn="l" rtl="0">
              <a:spcBef>
                <a:spcPts val="0"/>
              </a:spcBef>
              <a:spcAft>
                <a:spcPts val="0"/>
              </a:spcAft>
              <a:buNone/>
            </a:pPr>
            <a:endParaRPr sz="1200">
              <a:solidFill>
                <a:srgbClr val="212463"/>
              </a:solidFill>
              <a:latin typeface="Public Sans"/>
              <a:ea typeface="Public Sans"/>
              <a:cs typeface="Public Sans"/>
              <a:sym typeface="Public Sans"/>
            </a:endParaRPr>
          </a:p>
        </p:txBody>
      </p:sp>
      <p:pic>
        <p:nvPicPr>
          <p:cNvPr id="300" name="Google Shape;300;p47" descr="File:USWDS logo.png - Wikimedia Commons"/>
          <p:cNvPicPr preferRelativeResize="0"/>
          <p:nvPr/>
        </p:nvPicPr>
        <p:blipFill>
          <a:blip r:embed="rId7">
            <a:alphaModFix/>
          </a:blip>
          <a:stretch>
            <a:fillRect/>
          </a:stretch>
        </p:blipFill>
        <p:spPr>
          <a:xfrm>
            <a:off x="7720319" y="389124"/>
            <a:ext cx="535418" cy="507299"/>
          </a:xfrm>
          <a:prstGeom prst="rect">
            <a:avLst/>
          </a:prstGeom>
          <a:noFill/>
          <a:ln>
            <a:noFill/>
          </a:ln>
        </p:spPr>
      </p:pic>
      <p:sp>
        <p:nvSpPr>
          <p:cNvPr id="301" name="Google Shape;301;p47"/>
          <p:cNvSpPr txBox="1"/>
          <p:nvPr/>
        </p:nvSpPr>
        <p:spPr>
          <a:xfrm>
            <a:off x="5129475" y="3889150"/>
            <a:ext cx="350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u="sng">
                <a:solidFill>
                  <a:schemeClr val="hlink"/>
                </a:solidFill>
                <a:latin typeface="Lato"/>
                <a:ea typeface="Lato"/>
                <a:cs typeface="Lato"/>
                <a:sym typeface="Lato"/>
                <a:hlinkClick r:id="rId8"/>
              </a:rPr>
              <a:t>https://github.com/formio/uswds</a:t>
            </a:r>
            <a:endParaRPr>
              <a:latin typeface="Lato"/>
              <a:ea typeface="Lato"/>
              <a:cs typeface="Lato"/>
              <a:sym typeface="Lato"/>
            </a:endParaRPr>
          </a:p>
        </p:txBody>
      </p:sp>
      <p:pic>
        <p:nvPicPr>
          <p:cNvPr id="302" name="Google Shape;302;p47" descr="Screenshot of Form.io GitHub repository. " title="Screenshot 2025-09-25 at 12.34.31 PM.png"/>
          <p:cNvPicPr preferRelativeResize="0"/>
          <p:nvPr/>
        </p:nvPicPr>
        <p:blipFill rotWithShape="1">
          <a:blip r:embed="rId9">
            <a:alphaModFix/>
          </a:blip>
          <a:srcRect r="4997"/>
          <a:stretch/>
        </p:blipFill>
        <p:spPr>
          <a:xfrm>
            <a:off x="4572000" y="1383338"/>
            <a:ext cx="4460549" cy="2505817"/>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8"/>
          <p:cNvSpPr txBox="1">
            <a:spLocks noGrp="1"/>
          </p:cNvSpPr>
          <p:nvPr>
            <p:ph type="title"/>
          </p:nvPr>
        </p:nvSpPr>
        <p:spPr>
          <a:xfrm>
            <a:off x="464350" y="445025"/>
            <a:ext cx="8367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720">
                <a:solidFill>
                  <a:srgbClr val="2B1A78"/>
                </a:solidFill>
              </a:rPr>
              <a:t>Contributions to USWDS </a:t>
            </a:r>
            <a:r>
              <a:rPr lang="en" sz="2720" u="sng">
                <a:solidFill>
                  <a:srgbClr val="2B1A78"/>
                </a:solidFill>
                <a:hlinkClick r:id="rId3">
                  <a:extLst>
                    <a:ext uri="{A12FA001-AC4F-418D-AE19-62706E023703}">
                      <ahyp:hlinkClr xmlns:ahyp="http://schemas.microsoft.com/office/drawing/2018/hyperlinkcolor" val="tx"/>
                    </a:ext>
                  </a:extLst>
                </a:hlinkClick>
              </a:rPr>
              <a:t>Form.io</a:t>
            </a:r>
            <a:r>
              <a:rPr lang="en" sz="2720">
                <a:solidFill>
                  <a:srgbClr val="2B1A78"/>
                </a:solidFill>
              </a:rPr>
              <a:t> Template</a:t>
            </a:r>
            <a:endParaRPr sz="2720">
              <a:solidFill>
                <a:srgbClr val="2B1A78"/>
              </a:solidFill>
            </a:endParaRPr>
          </a:p>
        </p:txBody>
      </p:sp>
      <p:sp>
        <p:nvSpPr>
          <p:cNvPr id="308" name="Google Shape;308;p48" descr="Link to: https://github.com/formio/uswds/issues/260&#10;&#10;Link to: https://github.com/formio/uswds/pull/265&#10;&#10;Link to: https://github.com/formio/uswds/pull/266&#10;&#10;Link to: https://github.com/formio/uswds/pull/267"/>
          <p:cNvSpPr txBox="1">
            <a:spLocks noGrp="1"/>
          </p:cNvSpPr>
          <p:nvPr>
            <p:ph type="body" idx="1"/>
          </p:nvPr>
        </p:nvSpPr>
        <p:spPr>
          <a:xfrm>
            <a:off x="464350" y="1152475"/>
            <a:ext cx="4332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2B1A78"/>
              </a:buClr>
              <a:buSzPts val="1800"/>
              <a:buChar char="●"/>
            </a:pPr>
            <a:r>
              <a:rPr lang="en" b="1">
                <a:solidFill>
                  <a:srgbClr val="2B1A78"/>
                </a:solidFill>
              </a:rPr>
              <a:t>Issue for project setup</a:t>
            </a:r>
            <a:endParaRPr b="1">
              <a:solidFill>
                <a:srgbClr val="2B1A78"/>
              </a:solidFill>
            </a:endParaRPr>
          </a:p>
          <a:p>
            <a:pPr marL="914400" lvl="1" indent="-317500" algn="l" rtl="0">
              <a:spcBef>
                <a:spcPts val="0"/>
              </a:spcBef>
              <a:spcAft>
                <a:spcPts val="0"/>
              </a:spcAft>
              <a:buClr>
                <a:srgbClr val="2B1A78"/>
              </a:buClr>
              <a:buSzPts val="1400"/>
              <a:buChar char="○"/>
            </a:pPr>
            <a:r>
              <a:rPr lang="en" u="sng">
                <a:solidFill>
                  <a:srgbClr val="0097A7"/>
                </a:solidFill>
                <a:hlinkClick r:id="rId4">
                  <a:extLst>
                    <a:ext uri="{A12FA001-AC4F-418D-AE19-62706E023703}">
                      <ahyp:hlinkClr xmlns:ahyp="http://schemas.microsoft.com/office/drawing/2018/hyperlinkcolor" val="tx"/>
                    </a:ext>
                  </a:extLst>
                </a:hlinkClick>
              </a:rPr>
              <a:t>#260</a:t>
            </a:r>
            <a:r>
              <a:rPr lang="en">
                <a:solidFill>
                  <a:srgbClr val="2B1A78"/>
                </a:solidFill>
              </a:rPr>
              <a:t>: Running code locally</a:t>
            </a:r>
            <a:endParaRPr>
              <a:solidFill>
                <a:srgbClr val="2B1A78"/>
              </a:solidFill>
            </a:endParaRPr>
          </a:p>
          <a:p>
            <a:pPr marL="457200" lvl="0" indent="-342900" algn="l" rtl="0">
              <a:spcBef>
                <a:spcPts val="0"/>
              </a:spcBef>
              <a:spcAft>
                <a:spcPts val="0"/>
              </a:spcAft>
              <a:buClr>
                <a:srgbClr val="2B1A78"/>
              </a:buClr>
              <a:buSzPts val="1800"/>
              <a:buChar char="●"/>
            </a:pPr>
            <a:r>
              <a:rPr lang="en" b="1">
                <a:solidFill>
                  <a:srgbClr val="2B1A78"/>
                </a:solidFill>
              </a:rPr>
              <a:t>PRs for accessibility fixes</a:t>
            </a:r>
            <a:endParaRPr b="1">
              <a:solidFill>
                <a:srgbClr val="2B1A78"/>
              </a:solidFill>
            </a:endParaRPr>
          </a:p>
          <a:p>
            <a:pPr marL="914400" lvl="1" indent="-317500" algn="l" rtl="0">
              <a:spcBef>
                <a:spcPts val="0"/>
              </a:spcBef>
              <a:spcAft>
                <a:spcPts val="0"/>
              </a:spcAft>
              <a:buClr>
                <a:srgbClr val="2B1A78"/>
              </a:buClr>
              <a:buSzPts val="1400"/>
              <a:buChar char="○"/>
            </a:pPr>
            <a:r>
              <a:rPr lang="en" u="sng">
                <a:solidFill>
                  <a:srgbClr val="0097A7"/>
                </a:solidFill>
                <a:hlinkClick r:id="rId5">
                  <a:extLst>
                    <a:ext uri="{A12FA001-AC4F-418D-AE19-62706E023703}">
                      <ahyp:hlinkClr xmlns:ahyp="http://schemas.microsoft.com/office/drawing/2018/hyperlinkcolor" val="tx"/>
                    </a:ext>
                  </a:extLst>
                </a:hlinkClick>
              </a:rPr>
              <a:t>#265</a:t>
            </a:r>
            <a:r>
              <a:rPr lang="en">
                <a:solidFill>
                  <a:srgbClr val="2B1A78"/>
                </a:solidFill>
              </a:rPr>
              <a:t>: Add alt-text to </a:t>
            </a:r>
            <a:r>
              <a:rPr lang="en" u="sng">
                <a:solidFill>
                  <a:srgbClr val="2B1A78"/>
                </a:solidFill>
                <a:hlinkClick r:id="rId3">
                  <a:extLst>
                    <a:ext uri="{A12FA001-AC4F-418D-AE19-62706E023703}">
                      <ahyp:hlinkClr xmlns:ahyp="http://schemas.microsoft.com/office/drawing/2018/hyperlinkcolor" val="tx"/>
                    </a:ext>
                  </a:extLst>
                </a:hlinkClick>
              </a:rPr>
              <a:t>Form.io</a:t>
            </a:r>
            <a:r>
              <a:rPr lang="en">
                <a:solidFill>
                  <a:srgbClr val="2B1A78"/>
                </a:solidFill>
              </a:rPr>
              <a:t> logo</a:t>
            </a:r>
            <a:endParaRPr>
              <a:solidFill>
                <a:srgbClr val="2B1A78"/>
              </a:solidFill>
            </a:endParaRPr>
          </a:p>
          <a:p>
            <a:pPr marL="914400" lvl="1" indent="-317500" algn="l" rtl="0">
              <a:spcBef>
                <a:spcPts val="0"/>
              </a:spcBef>
              <a:spcAft>
                <a:spcPts val="0"/>
              </a:spcAft>
              <a:buClr>
                <a:srgbClr val="2B1A78"/>
              </a:buClr>
              <a:buSzPts val="1400"/>
              <a:buChar char="○"/>
            </a:pPr>
            <a:r>
              <a:rPr lang="en" u="sng">
                <a:solidFill>
                  <a:srgbClr val="0097A7"/>
                </a:solidFill>
                <a:hlinkClick r:id="rId6">
                  <a:extLst>
                    <a:ext uri="{A12FA001-AC4F-418D-AE19-62706E023703}">
                      <ahyp:hlinkClr xmlns:ahyp="http://schemas.microsoft.com/office/drawing/2018/hyperlinkcolor" val="tx"/>
                    </a:ext>
                  </a:extLst>
                </a:hlinkClick>
              </a:rPr>
              <a:t>#266</a:t>
            </a:r>
            <a:r>
              <a:rPr lang="en">
                <a:solidFill>
                  <a:srgbClr val="2B1A78"/>
                </a:solidFill>
              </a:rPr>
              <a:t>: Add aria-label to button in datagrid component</a:t>
            </a:r>
            <a:endParaRPr>
              <a:solidFill>
                <a:srgbClr val="2B1A78"/>
              </a:solidFill>
            </a:endParaRPr>
          </a:p>
          <a:p>
            <a:pPr marL="457200" lvl="0" indent="-342900" algn="l" rtl="0">
              <a:spcBef>
                <a:spcPts val="0"/>
              </a:spcBef>
              <a:spcAft>
                <a:spcPts val="0"/>
              </a:spcAft>
              <a:buClr>
                <a:srgbClr val="2B1A78"/>
              </a:buClr>
              <a:buSzPts val="1800"/>
              <a:buChar char="●"/>
            </a:pPr>
            <a:r>
              <a:rPr lang="en" b="1">
                <a:solidFill>
                  <a:srgbClr val="2B1A78"/>
                </a:solidFill>
              </a:rPr>
              <a:t>PRs for styling</a:t>
            </a:r>
            <a:endParaRPr b="1">
              <a:solidFill>
                <a:srgbClr val="2B1A78"/>
              </a:solidFill>
            </a:endParaRPr>
          </a:p>
          <a:p>
            <a:pPr marL="914400" lvl="1" indent="-317500" algn="l" rtl="0">
              <a:spcBef>
                <a:spcPts val="0"/>
              </a:spcBef>
              <a:spcAft>
                <a:spcPts val="0"/>
              </a:spcAft>
              <a:buClr>
                <a:srgbClr val="2B1A78"/>
              </a:buClr>
              <a:buSzPts val="1400"/>
              <a:buChar char="○"/>
            </a:pPr>
            <a:r>
              <a:rPr lang="en" u="sng">
                <a:solidFill>
                  <a:srgbClr val="0097A7"/>
                </a:solidFill>
                <a:hlinkClick r:id="rId7">
                  <a:extLst>
                    <a:ext uri="{A12FA001-AC4F-418D-AE19-62706E023703}">
                      <ahyp:hlinkClr xmlns:ahyp="http://schemas.microsoft.com/office/drawing/2018/hyperlinkcolor" val="tx"/>
                    </a:ext>
                  </a:extLst>
                </a:hlinkClick>
              </a:rPr>
              <a:t>#267</a:t>
            </a:r>
            <a:r>
              <a:rPr lang="en">
                <a:solidFill>
                  <a:srgbClr val="2B1A78"/>
                </a:solidFill>
              </a:rPr>
              <a:t>: Spacing between checkbox &amp; radio button component and description</a:t>
            </a:r>
            <a:endParaRPr>
              <a:solidFill>
                <a:srgbClr val="2B1A78"/>
              </a:solidFill>
            </a:endParaRPr>
          </a:p>
          <a:p>
            <a:pPr marL="457200" lvl="0" indent="-342900" algn="l" rtl="0">
              <a:spcBef>
                <a:spcPts val="0"/>
              </a:spcBef>
              <a:spcAft>
                <a:spcPts val="0"/>
              </a:spcAft>
              <a:buClr>
                <a:srgbClr val="2B1A78"/>
              </a:buClr>
              <a:buSzPts val="1800"/>
              <a:buChar char="●"/>
            </a:pPr>
            <a:r>
              <a:rPr lang="en" b="1">
                <a:solidFill>
                  <a:srgbClr val="2B1A78"/>
                </a:solidFill>
              </a:rPr>
              <a:t>All merged and in production!</a:t>
            </a:r>
            <a:endParaRPr b="1">
              <a:solidFill>
                <a:srgbClr val="2B1A78"/>
              </a:solidFill>
            </a:endParaRPr>
          </a:p>
          <a:p>
            <a:pPr marL="0" lvl="0" indent="0" algn="l" rtl="0">
              <a:spcBef>
                <a:spcPts val="1200"/>
              </a:spcBef>
              <a:spcAft>
                <a:spcPts val="1200"/>
              </a:spcAft>
              <a:buNone/>
            </a:pPr>
            <a:endParaRPr>
              <a:solidFill>
                <a:srgbClr val="2B1A78"/>
              </a:solidFill>
            </a:endParaRPr>
          </a:p>
        </p:txBody>
      </p:sp>
      <p:pic>
        <p:nvPicPr>
          <p:cNvPr id="309" name="Google Shape;309;p48" descr="Screenshot 2025-09-04 at 1 20 58 PM, button error."/>
          <p:cNvPicPr preferRelativeResize="0"/>
          <p:nvPr/>
        </p:nvPicPr>
        <p:blipFill>
          <a:blip r:embed="rId8">
            <a:alphaModFix/>
          </a:blip>
          <a:stretch>
            <a:fillRect/>
          </a:stretch>
        </p:blipFill>
        <p:spPr>
          <a:xfrm>
            <a:off x="5092925" y="1284100"/>
            <a:ext cx="3806400" cy="1665275"/>
          </a:xfrm>
          <a:prstGeom prst="rect">
            <a:avLst/>
          </a:prstGeom>
          <a:noFill/>
          <a:ln>
            <a:noFill/>
          </a:ln>
          <a:effectLst>
            <a:outerShdw blurRad="57150" dist="19050" dir="5400000" algn="bl" rotWithShape="0">
              <a:srgbClr val="000000">
                <a:alpha val="50000"/>
              </a:srgbClr>
            </a:outerShdw>
          </a:effectLst>
        </p:spPr>
      </p:pic>
      <p:cxnSp>
        <p:nvCxnSpPr>
          <p:cNvPr id="310" name="Google Shape;310;p48">
            <a:extLst>
              <a:ext uri="{C183D7F6-B498-43B3-948B-1728B52AA6E4}">
                <adec:decorative xmlns:adec="http://schemas.microsoft.com/office/drawing/2017/decorative" val="1"/>
              </a:ext>
            </a:extLst>
          </p:cNvPr>
          <p:cNvCxnSpPr/>
          <p:nvPr/>
        </p:nvCxnSpPr>
        <p:spPr>
          <a:xfrm>
            <a:off x="6996125" y="3037125"/>
            <a:ext cx="0" cy="324300"/>
          </a:xfrm>
          <a:prstGeom prst="straightConnector1">
            <a:avLst/>
          </a:prstGeom>
          <a:noFill/>
          <a:ln w="9525" cap="flat" cmpd="sng">
            <a:solidFill>
              <a:schemeClr val="dk2"/>
            </a:solidFill>
            <a:prstDash val="solid"/>
            <a:round/>
            <a:headEnd type="none" w="med" len="med"/>
            <a:tailEnd type="triangle" w="med" len="med"/>
          </a:ln>
        </p:spPr>
      </p:cxnSp>
      <p:pic>
        <p:nvPicPr>
          <p:cNvPr id="311" name="Google Shape;311;p48" descr="Screenshot of button fix PR." title="Screenshot 2025-09-25 at 12.30.28 PM.png"/>
          <p:cNvPicPr preferRelativeResize="0"/>
          <p:nvPr/>
        </p:nvPicPr>
        <p:blipFill>
          <a:blip r:embed="rId9">
            <a:alphaModFix/>
          </a:blip>
          <a:stretch>
            <a:fillRect/>
          </a:stretch>
        </p:blipFill>
        <p:spPr>
          <a:xfrm>
            <a:off x="5117775" y="3497876"/>
            <a:ext cx="3756700" cy="1468500"/>
          </a:xfrm>
          <a:prstGeom prst="rect">
            <a:avLst/>
          </a:prstGeom>
          <a:noFill/>
          <a:ln>
            <a:noFill/>
          </a:ln>
          <a:effectLst>
            <a:outerShdw blurRad="57150" dist="19050" dir="5400000" algn="bl" rotWithShape="0">
              <a:srgbClr val="000000">
                <a:alpha val="50000"/>
              </a:srgbClr>
            </a:outerShdw>
          </a:effectLst>
        </p:spPr>
      </p:pic>
      <p:sp>
        <p:nvSpPr>
          <p:cNvPr id="312" name="Google Shape;312;p48" descr="Link to: https://github.com/formio/uswds/pull/266"/>
          <p:cNvSpPr txBox="1"/>
          <p:nvPr/>
        </p:nvSpPr>
        <p:spPr>
          <a:xfrm>
            <a:off x="8307000" y="959800"/>
            <a:ext cx="780600" cy="32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u="sng">
                <a:solidFill>
                  <a:schemeClr val="accent5"/>
                </a:solidFill>
                <a:latin typeface="Lato"/>
                <a:ea typeface="Lato"/>
                <a:cs typeface="Lato"/>
                <a:sym typeface="Lato"/>
                <a:hlinkClick r:id="rId6">
                  <a:extLst>
                    <a:ext uri="{A12FA001-AC4F-418D-AE19-62706E023703}">
                      <ahyp:hlinkClr xmlns:ahyp="http://schemas.microsoft.com/office/drawing/2018/hyperlinkcolor" val="tx"/>
                    </a:ext>
                  </a:extLst>
                </a:hlinkClick>
              </a:rPr>
              <a:t>#266</a:t>
            </a:r>
            <a:endParaRPr sz="1100">
              <a:solidFill>
                <a:schemeClr val="dk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9F2"/>
        </a:solidFill>
        <a:effectLst/>
      </p:bgPr>
    </p:bg>
    <p:spTree>
      <p:nvGrpSpPr>
        <p:cNvPr id="1" name="Shape 316"/>
        <p:cNvGrpSpPr/>
        <p:nvPr/>
      </p:nvGrpSpPr>
      <p:grpSpPr>
        <a:xfrm>
          <a:off x="0" y="0"/>
          <a:ext cx="0" cy="0"/>
          <a:chOff x="0" y="0"/>
          <a:chExt cx="0" cy="0"/>
        </a:xfrm>
      </p:grpSpPr>
      <p:sp>
        <p:nvSpPr>
          <p:cNvPr id="317" name="Google Shape;317;p49"/>
          <p:cNvSpPr txBox="1"/>
          <p:nvPr/>
        </p:nvSpPr>
        <p:spPr>
          <a:xfrm>
            <a:off x="199980" y="568886"/>
            <a:ext cx="4238400" cy="454800"/>
          </a:xfrm>
          <a:prstGeom prst="rect">
            <a:avLst/>
          </a:prstGeom>
          <a:noFill/>
          <a:ln>
            <a:noFill/>
          </a:ln>
        </p:spPr>
        <p:txBody>
          <a:bodyPr spcFirstLastPara="1" wrap="square" lIns="0" tIns="45700" rIns="0" bIns="45700" anchor="t" anchorCtr="0">
            <a:noAutofit/>
          </a:bodyPr>
          <a:lstStyle/>
          <a:p>
            <a:pPr marL="0" lvl="0" indent="0" algn="l" rtl="0">
              <a:spcBef>
                <a:spcPts val="0"/>
              </a:spcBef>
              <a:spcAft>
                <a:spcPts val="0"/>
              </a:spcAft>
              <a:buNone/>
            </a:pPr>
            <a:r>
              <a:rPr lang="en" sz="2200">
                <a:solidFill>
                  <a:srgbClr val="2B1A78"/>
                </a:solidFill>
                <a:latin typeface="Lato Black"/>
                <a:ea typeface="Lato Black"/>
                <a:cs typeface="Lato Black"/>
                <a:sym typeface="Lato Black"/>
              </a:rPr>
              <a:t>automated-codejson-generator</a:t>
            </a:r>
            <a:endParaRPr sz="2200">
              <a:solidFill>
                <a:srgbClr val="2B1A78"/>
              </a:solidFill>
              <a:latin typeface="Lato Black"/>
              <a:ea typeface="Lato Black"/>
              <a:cs typeface="Lato Black"/>
              <a:sym typeface="Lato Black"/>
            </a:endParaRPr>
          </a:p>
        </p:txBody>
      </p:sp>
      <p:sp>
        <p:nvSpPr>
          <p:cNvPr id="318" name="Google Shape;318;p49"/>
          <p:cNvSpPr txBox="1"/>
          <p:nvPr/>
        </p:nvSpPr>
        <p:spPr>
          <a:xfrm>
            <a:off x="510397" y="6282554"/>
            <a:ext cx="309300" cy="419100"/>
          </a:xfrm>
          <a:prstGeom prst="rect">
            <a:avLst/>
          </a:prstGeom>
          <a:noFill/>
          <a:ln>
            <a:noFill/>
          </a:ln>
        </p:spPr>
        <p:txBody>
          <a:bodyPr spcFirstLastPara="1" wrap="square" lIns="0" tIns="0" rIns="73150" bIns="0" anchor="ctr" anchorCtr="0">
            <a:noAutofit/>
          </a:bodyPr>
          <a:lstStyle/>
          <a:p>
            <a:pPr marL="0" lvl="0" indent="0" algn="r" rtl="0">
              <a:spcBef>
                <a:spcPts val="0"/>
              </a:spcBef>
              <a:spcAft>
                <a:spcPts val="0"/>
              </a:spcAft>
              <a:buNone/>
            </a:pPr>
            <a:fld id="{00000000-1234-1234-1234-123412341234}" type="slidenum">
              <a:rPr lang="en" sz="1200" b="1">
                <a:solidFill>
                  <a:srgbClr val="0F3D68"/>
                </a:solidFill>
              </a:rPr>
              <a:t>18</a:t>
            </a:fld>
            <a:endParaRPr sz="1200" b="1">
              <a:solidFill>
                <a:srgbClr val="0F3D68"/>
              </a:solidFill>
            </a:endParaRPr>
          </a:p>
        </p:txBody>
      </p:sp>
      <p:sp>
        <p:nvSpPr>
          <p:cNvPr id="319" name="Google Shape;319;p49"/>
          <p:cNvSpPr txBox="1"/>
          <p:nvPr/>
        </p:nvSpPr>
        <p:spPr>
          <a:xfrm>
            <a:off x="105625" y="789761"/>
            <a:ext cx="4238400" cy="3938100"/>
          </a:xfrm>
          <a:prstGeom prst="rect">
            <a:avLst/>
          </a:prstGeom>
          <a:noFill/>
          <a:ln>
            <a:noFill/>
          </a:ln>
        </p:spPr>
        <p:txBody>
          <a:bodyPr spcFirstLastPara="1" wrap="square" lIns="0" tIns="365750" rIns="0" bIns="182875" anchor="t" anchorCtr="0">
            <a:normAutofit/>
          </a:bodyPr>
          <a:lstStyle/>
          <a:p>
            <a:pPr marL="457200" lvl="0" indent="-330200" algn="l" rtl="0">
              <a:spcBef>
                <a:spcPts val="1000"/>
              </a:spcBef>
              <a:spcAft>
                <a:spcPts val="0"/>
              </a:spcAft>
              <a:buClr>
                <a:srgbClr val="2B1A78"/>
              </a:buClr>
              <a:buSzPts val="1600"/>
              <a:buFont typeface="Lato"/>
              <a:buChar char="●"/>
            </a:pPr>
            <a:r>
              <a:rPr lang="en" sz="1600">
                <a:solidFill>
                  <a:srgbClr val="2B1A78"/>
                </a:solidFill>
                <a:latin typeface="Lato"/>
                <a:ea typeface="Lato"/>
                <a:cs typeface="Lato"/>
                <a:sym typeface="Lato"/>
              </a:rPr>
              <a:t>Using Github Actions, users can automatically fill out portions of code.json, reducing burden for projects.</a:t>
            </a:r>
            <a:br>
              <a:rPr lang="en" sz="1600">
                <a:solidFill>
                  <a:srgbClr val="2B1A78"/>
                </a:solidFill>
                <a:latin typeface="Lato"/>
                <a:ea typeface="Lato"/>
                <a:cs typeface="Lato"/>
                <a:sym typeface="Lato"/>
              </a:rPr>
            </a:br>
            <a:endParaRPr sz="1600">
              <a:solidFill>
                <a:srgbClr val="2B1A78"/>
              </a:solidFill>
              <a:latin typeface="Lato"/>
              <a:ea typeface="Lato"/>
              <a:cs typeface="Lato"/>
              <a:sym typeface="Lato"/>
            </a:endParaRPr>
          </a:p>
          <a:p>
            <a:pPr marL="457200" lvl="0" indent="-330200" algn="l" rtl="0">
              <a:spcBef>
                <a:spcPts val="0"/>
              </a:spcBef>
              <a:spcAft>
                <a:spcPts val="0"/>
              </a:spcAft>
              <a:buClr>
                <a:srgbClr val="2B1A78"/>
              </a:buClr>
              <a:buSzPts val="1600"/>
              <a:buFont typeface="Lato"/>
              <a:buChar char="●"/>
            </a:pPr>
            <a:r>
              <a:rPr lang="en" sz="1600">
                <a:solidFill>
                  <a:srgbClr val="2B1A78"/>
                </a:solidFill>
                <a:latin typeface="Lato"/>
                <a:ea typeface="Lato"/>
                <a:cs typeface="Lato"/>
                <a:sym typeface="Lato"/>
              </a:rPr>
              <a:t>Users add our workflow to their repository, which can send a PR where users can then make manual edits on the web, instead of on the command line.</a:t>
            </a:r>
            <a:br>
              <a:rPr lang="en" sz="1600">
                <a:solidFill>
                  <a:srgbClr val="2B1A78"/>
                </a:solidFill>
                <a:latin typeface="Lato"/>
                <a:ea typeface="Lato"/>
                <a:cs typeface="Lato"/>
                <a:sym typeface="Lato"/>
              </a:rPr>
            </a:br>
            <a:endParaRPr sz="1600">
              <a:solidFill>
                <a:srgbClr val="2B1A78"/>
              </a:solidFill>
              <a:latin typeface="Lato"/>
              <a:ea typeface="Lato"/>
              <a:cs typeface="Lato"/>
              <a:sym typeface="Lato"/>
            </a:endParaRPr>
          </a:p>
          <a:p>
            <a:pPr marL="457200" lvl="0" indent="-330200" algn="l" rtl="0">
              <a:spcBef>
                <a:spcPts val="0"/>
              </a:spcBef>
              <a:spcAft>
                <a:spcPts val="0"/>
              </a:spcAft>
              <a:buClr>
                <a:srgbClr val="2B1A78"/>
              </a:buClr>
              <a:buSzPts val="1600"/>
              <a:buFont typeface="Lato"/>
              <a:buChar char="●"/>
            </a:pPr>
            <a:r>
              <a:rPr lang="en" sz="1600">
                <a:solidFill>
                  <a:srgbClr val="2B1A78"/>
                </a:solidFill>
                <a:latin typeface="Lato"/>
                <a:ea typeface="Lato"/>
                <a:cs typeface="Lato"/>
                <a:sym typeface="Lato"/>
              </a:rPr>
              <a:t>This automates making a repository SHARE IT Act compliant initially, and in the future, and improves user experience.</a:t>
            </a:r>
            <a:endParaRPr sz="1600">
              <a:solidFill>
                <a:srgbClr val="2B1A78"/>
              </a:solidFill>
              <a:latin typeface="Lato"/>
              <a:ea typeface="Lato"/>
              <a:cs typeface="Lato"/>
              <a:sym typeface="Lato"/>
            </a:endParaRPr>
          </a:p>
        </p:txBody>
      </p:sp>
      <p:pic>
        <p:nvPicPr>
          <p:cNvPr id="320" name="Google Shape;320;p49" descr="Screenshot of a GitHub repository pull request showing language to add codejson." title="Screenshot 2025-03-20 at 4.32.12 PM.png"/>
          <p:cNvPicPr preferRelativeResize="0"/>
          <p:nvPr/>
        </p:nvPicPr>
        <p:blipFill>
          <a:blip r:embed="rId3">
            <a:alphaModFix/>
          </a:blip>
          <a:stretch>
            <a:fillRect/>
          </a:stretch>
        </p:blipFill>
        <p:spPr>
          <a:xfrm>
            <a:off x="4666100" y="127820"/>
            <a:ext cx="4300902" cy="3374780"/>
          </a:xfrm>
          <a:prstGeom prst="rect">
            <a:avLst/>
          </a:prstGeom>
          <a:noFill/>
          <a:ln>
            <a:noFill/>
          </a:ln>
          <a:effectLst>
            <a:outerShdw blurRad="57150" dist="19050" dir="5400000" algn="bl" rotWithShape="0">
              <a:srgbClr val="000000">
                <a:alpha val="50000"/>
              </a:srgbClr>
            </a:outerShdw>
          </a:effectLst>
        </p:spPr>
      </p:pic>
      <p:pic>
        <p:nvPicPr>
          <p:cNvPr id="321" name="Google Shape;321;p49" descr="Screenshot of codejson PR fixes." title="Screenshot 2025-09-29 at 11.41.49 AM.png"/>
          <p:cNvPicPr preferRelativeResize="0"/>
          <p:nvPr/>
        </p:nvPicPr>
        <p:blipFill rotWithShape="1">
          <a:blip r:embed="rId4">
            <a:alphaModFix/>
          </a:blip>
          <a:srcRect t="33364"/>
          <a:stretch/>
        </p:blipFill>
        <p:spPr>
          <a:xfrm>
            <a:off x="5644975" y="3125750"/>
            <a:ext cx="3322026" cy="1915682"/>
          </a:xfrm>
          <a:prstGeom prst="rect">
            <a:avLst/>
          </a:prstGeom>
          <a:noFill/>
          <a:ln>
            <a:noFill/>
          </a:ln>
        </p:spPr>
      </p:pic>
      <p:sp>
        <p:nvSpPr>
          <p:cNvPr id="2" name="Title 1">
            <a:extLst>
              <a:ext uri="{FF2B5EF4-FFF2-40B4-BE49-F238E27FC236}">
                <a16:creationId xmlns:a16="http://schemas.microsoft.com/office/drawing/2014/main" id="{8EEA4134-9316-6120-78E5-445641098EE3}"/>
              </a:ext>
            </a:extLst>
          </p:cNvPr>
          <p:cNvSpPr>
            <a:spLocks noGrp="1"/>
          </p:cNvSpPr>
          <p:nvPr>
            <p:ph type="title"/>
          </p:nvPr>
        </p:nvSpPr>
        <p:spPr>
          <a:xfrm>
            <a:off x="265500" y="-1482300"/>
            <a:ext cx="4045200" cy="1482300"/>
          </a:xfrm>
        </p:spPr>
        <p:txBody>
          <a:bodyPr spcFirstLastPara="1" wrap="square" lIns="91425" tIns="91425" rIns="91425" bIns="91425" anchor="b" anchorCtr="0">
            <a:normAutofit fontScale="90000"/>
          </a:bodyPr>
          <a:lstStyle/>
          <a:p>
            <a:r>
              <a:rPr lang="en-US" dirty="0"/>
              <a:t>Automated-</a:t>
            </a:r>
            <a:r>
              <a:rPr lang="en-US" dirty="0" err="1"/>
              <a:t>codejson</a:t>
            </a:r>
            <a:r>
              <a:rPr lang="en-US" dirty="0"/>
              <a:t>-generator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9F2"/>
        </a:solidFill>
        <a:effectLst/>
      </p:bgPr>
    </p:bg>
    <p:spTree>
      <p:nvGrpSpPr>
        <p:cNvPr id="1" name="Shape 325"/>
        <p:cNvGrpSpPr/>
        <p:nvPr/>
      </p:nvGrpSpPr>
      <p:grpSpPr>
        <a:xfrm>
          <a:off x="0" y="0"/>
          <a:ext cx="0" cy="0"/>
          <a:chOff x="0" y="0"/>
          <a:chExt cx="0" cy="0"/>
        </a:xfrm>
      </p:grpSpPr>
      <p:sp>
        <p:nvSpPr>
          <p:cNvPr id="326" name="Google Shape;326;p50"/>
          <p:cNvSpPr txBox="1"/>
          <p:nvPr/>
        </p:nvSpPr>
        <p:spPr>
          <a:xfrm>
            <a:off x="140775" y="826111"/>
            <a:ext cx="4223100" cy="3968400"/>
          </a:xfrm>
          <a:prstGeom prst="rect">
            <a:avLst/>
          </a:prstGeom>
          <a:noFill/>
          <a:ln>
            <a:noFill/>
          </a:ln>
        </p:spPr>
        <p:txBody>
          <a:bodyPr spcFirstLastPara="1" wrap="square" lIns="0" tIns="365750" rIns="0" bIns="182875" anchor="t" anchorCtr="0">
            <a:normAutofit/>
          </a:bodyPr>
          <a:lstStyle/>
          <a:p>
            <a:pPr marL="457200" lvl="0" indent="-330200" algn="l" rtl="0">
              <a:spcBef>
                <a:spcPts val="1000"/>
              </a:spcBef>
              <a:spcAft>
                <a:spcPts val="0"/>
              </a:spcAft>
              <a:buClr>
                <a:srgbClr val="2B1A78"/>
              </a:buClr>
              <a:buSzPts val="1600"/>
              <a:buFont typeface="Lato"/>
              <a:buChar char="●"/>
            </a:pPr>
            <a:r>
              <a:rPr lang="en" sz="1600">
                <a:solidFill>
                  <a:srgbClr val="2B1A78"/>
                </a:solidFill>
                <a:latin typeface="Lato"/>
                <a:ea typeface="Lato"/>
                <a:cs typeface="Lato"/>
                <a:sym typeface="Lato"/>
              </a:rPr>
              <a:t>The SHARE IT Act mandates Index files that aggregate metadata about all repositories on an agency level.</a:t>
            </a:r>
            <a:br>
              <a:rPr lang="en" sz="1600">
                <a:solidFill>
                  <a:srgbClr val="2B1A78"/>
                </a:solidFill>
                <a:latin typeface="Lato"/>
                <a:ea typeface="Lato"/>
                <a:cs typeface="Lato"/>
                <a:sym typeface="Lato"/>
              </a:rPr>
            </a:br>
            <a:endParaRPr sz="1600">
              <a:solidFill>
                <a:srgbClr val="2B1A78"/>
              </a:solidFill>
              <a:latin typeface="Lato"/>
              <a:ea typeface="Lato"/>
              <a:cs typeface="Lato"/>
              <a:sym typeface="Lato"/>
            </a:endParaRPr>
          </a:p>
          <a:p>
            <a:pPr marL="457200" lvl="0" indent="-330200" algn="l" rtl="0">
              <a:spcBef>
                <a:spcPts val="0"/>
              </a:spcBef>
              <a:spcAft>
                <a:spcPts val="0"/>
              </a:spcAft>
              <a:buClr>
                <a:srgbClr val="2B1A78"/>
              </a:buClr>
              <a:buSzPts val="1600"/>
              <a:buFont typeface="Lato"/>
              <a:buChar char="●"/>
            </a:pPr>
            <a:r>
              <a:rPr lang="en" sz="1600">
                <a:solidFill>
                  <a:srgbClr val="2B1A78"/>
                </a:solidFill>
                <a:latin typeface="Lato"/>
                <a:ea typeface="Lato"/>
                <a:cs typeface="Lato"/>
                <a:sym typeface="Lato"/>
              </a:rPr>
              <a:t>A </a:t>
            </a:r>
            <a:r>
              <a:rPr lang="en" sz="1600" u="sng">
                <a:solidFill>
                  <a:srgbClr val="2B1A78"/>
                </a:solidFill>
                <a:latin typeface="Lato"/>
                <a:ea typeface="Lato"/>
                <a:cs typeface="Lato"/>
                <a:sym typeface="Lato"/>
                <a:hlinkClick r:id="rId3">
                  <a:extLst>
                    <a:ext uri="{A12FA001-AC4F-418D-AE19-62706E023703}">
                      <ahyp:hlinkClr xmlns:ahyp="http://schemas.microsoft.com/office/drawing/2018/hyperlinkcolor" val="tx"/>
                    </a:ext>
                  </a:extLst>
                </a:hlinkClick>
              </a:rPr>
              <a:t>new frontend tool</a:t>
            </a:r>
            <a:r>
              <a:rPr lang="en" sz="1600">
                <a:solidFill>
                  <a:srgbClr val="2B1A78"/>
                </a:solidFill>
                <a:latin typeface="Lato"/>
                <a:ea typeface="Lato"/>
                <a:cs typeface="Lato"/>
                <a:sym typeface="Lato"/>
              </a:rPr>
              <a:t> that can aggregate all code.json files within all repos in</a:t>
            </a:r>
            <a:br>
              <a:rPr lang="en" sz="1600">
                <a:solidFill>
                  <a:srgbClr val="2B1A78"/>
                </a:solidFill>
                <a:latin typeface="Lato"/>
                <a:ea typeface="Lato"/>
                <a:cs typeface="Lato"/>
                <a:sym typeface="Lato"/>
              </a:rPr>
            </a:br>
            <a:r>
              <a:rPr lang="en" sz="1600">
                <a:solidFill>
                  <a:srgbClr val="2B1A78"/>
                </a:solidFill>
                <a:latin typeface="Lato"/>
                <a:ea typeface="Lato"/>
                <a:cs typeface="Lato"/>
                <a:sym typeface="Lato"/>
              </a:rPr>
              <a:t>all GitHub organizations within an agency, to create the mandated index file, reducing burden for CMS, HHS, and others.</a:t>
            </a:r>
            <a:br>
              <a:rPr lang="en" sz="1600">
                <a:solidFill>
                  <a:srgbClr val="2B1A78"/>
                </a:solidFill>
                <a:latin typeface="Lato"/>
                <a:ea typeface="Lato"/>
                <a:cs typeface="Lato"/>
                <a:sym typeface="Lato"/>
              </a:rPr>
            </a:br>
            <a:endParaRPr sz="1600">
              <a:solidFill>
                <a:srgbClr val="2B1A78"/>
              </a:solidFill>
              <a:latin typeface="Lato"/>
              <a:ea typeface="Lato"/>
              <a:cs typeface="Lato"/>
              <a:sym typeface="Lato"/>
            </a:endParaRPr>
          </a:p>
          <a:p>
            <a:pPr marL="457200" lvl="0" indent="-330200" algn="l" rtl="0">
              <a:spcBef>
                <a:spcPts val="0"/>
              </a:spcBef>
              <a:spcAft>
                <a:spcPts val="0"/>
              </a:spcAft>
              <a:buClr>
                <a:srgbClr val="2B1A78"/>
              </a:buClr>
              <a:buSzPts val="1600"/>
              <a:buFont typeface="Lato"/>
              <a:buChar char="●"/>
            </a:pPr>
            <a:r>
              <a:rPr lang="en" sz="1600">
                <a:solidFill>
                  <a:srgbClr val="2B1A78"/>
                </a:solidFill>
                <a:latin typeface="Lato"/>
                <a:ea typeface="Lato"/>
                <a:cs typeface="Lato"/>
                <a:sym typeface="Lato"/>
              </a:rPr>
              <a:t>Built into our </a:t>
            </a:r>
            <a:r>
              <a:rPr lang="en" sz="1600" u="sng">
                <a:solidFill>
                  <a:srgbClr val="2B1A78"/>
                </a:solidFill>
                <a:latin typeface="Lato"/>
                <a:ea typeface="Lato"/>
                <a:cs typeface="Lato"/>
                <a:sym typeface="Lato"/>
                <a:hlinkClick r:id="rId4">
                  <a:extLst>
                    <a:ext uri="{A12FA001-AC4F-418D-AE19-62706E023703}">
                      <ahyp:hlinkClr xmlns:ahyp="http://schemas.microsoft.com/office/drawing/2018/hyperlinkcolor" val="tx"/>
                    </a:ext>
                  </a:extLst>
                </a:hlinkClick>
              </a:rPr>
              <a:t>Code.gov</a:t>
            </a:r>
            <a:r>
              <a:rPr lang="en" sz="1600">
                <a:solidFill>
                  <a:srgbClr val="2B1A78"/>
                </a:solidFill>
                <a:latin typeface="Lato"/>
                <a:ea typeface="Lato"/>
                <a:cs typeface="Lato"/>
                <a:sym typeface="Lato"/>
              </a:rPr>
              <a:t> 2025 Rewrite using PyPi packaging and now supports multiple code forges.</a:t>
            </a:r>
            <a:endParaRPr sz="1600">
              <a:solidFill>
                <a:srgbClr val="2B1A78"/>
              </a:solidFill>
              <a:latin typeface="Lato"/>
              <a:ea typeface="Lato"/>
              <a:cs typeface="Lato"/>
              <a:sym typeface="Lato"/>
            </a:endParaRPr>
          </a:p>
        </p:txBody>
      </p:sp>
      <p:sp>
        <p:nvSpPr>
          <p:cNvPr id="327" name="Google Shape;327;p50"/>
          <p:cNvSpPr txBox="1"/>
          <p:nvPr/>
        </p:nvSpPr>
        <p:spPr>
          <a:xfrm>
            <a:off x="140775" y="575011"/>
            <a:ext cx="4295400" cy="607800"/>
          </a:xfrm>
          <a:prstGeom prst="rect">
            <a:avLst/>
          </a:prstGeom>
          <a:noFill/>
          <a:ln>
            <a:noFill/>
          </a:ln>
        </p:spPr>
        <p:txBody>
          <a:bodyPr spcFirstLastPara="1" wrap="square" lIns="0" tIns="45700" rIns="0" bIns="45700" anchor="t" anchorCtr="0">
            <a:noAutofit/>
          </a:bodyPr>
          <a:lstStyle/>
          <a:p>
            <a:pPr marL="0" lvl="0" indent="0" algn="l" rtl="0">
              <a:spcBef>
                <a:spcPts val="0"/>
              </a:spcBef>
              <a:spcAft>
                <a:spcPts val="0"/>
              </a:spcAft>
              <a:buNone/>
            </a:pPr>
            <a:r>
              <a:rPr lang="en" sz="2400">
                <a:solidFill>
                  <a:srgbClr val="2B1A78"/>
                </a:solidFill>
                <a:latin typeface="Lato Black"/>
                <a:ea typeface="Lato Black"/>
                <a:cs typeface="Lato Black"/>
                <a:sym typeface="Lato Black"/>
              </a:rPr>
              <a:t>codejson-index-generator</a:t>
            </a:r>
            <a:endParaRPr sz="2400">
              <a:solidFill>
                <a:srgbClr val="2B1A78"/>
              </a:solidFill>
              <a:latin typeface="Lato Black"/>
              <a:ea typeface="Lato Black"/>
              <a:cs typeface="Lato Black"/>
              <a:sym typeface="Lato Black"/>
            </a:endParaRPr>
          </a:p>
        </p:txBody>
      </p:sp>
      <p:sp>
        <p:nvSpPr>
          <p:cNvPr id="328" name="Google Shape;328;p50"/>
          <p:cNvSpPr txBox="1"/>
          <p:nvPr/>
        </p:nvSpPr>
        <p:spPr>
          <a:xfrm>
            <a:off x="478672" y="6282554"/>
            <a:ext cx="309300" cy="419100"/>
          </a:xfrm>
          <a:prstGeom prst="rect">
            <a:avLst/>
          </a:prstGeom>
          <a:noFill/>
          <a:ln>
            <a:noFill/>
          </a:ln>
        </p:spPr>
        <p:txBody>
          <a:bodyPr spcFirstLastPara="1" wrap="square" lIns="0" tIns="0" rIns="73150" bIns="0" anchor="ctr" anchorCtr="0">
            <a:noAutofit/>
          </a:bodyPr>
          <a:lstStyle/>
          <a:p>
            <a:pPr marL="0" lvl="0" indent="0" algn="r" rtl="0">
              <a:spcBef>
                <a:spcPts val="0"/>
              </a:spcBef>
              <a:spcAft>
                <a:spcPts val="0"/>
              </a:spcAft>
              <a:buNone/>
            </a:pPr>
            <a:fld id="{00000000-1234-1234-1234-123412341234}" type="slidenum">
              <a:rPr lang="en" sz="1200" b="1">
                <a:solidFill>
                  <a:srgbClr val="0F3D68"/>
                </a:solidFill>
              </a:rPr>
              <a:t>19</a:t>
            </a:fld>
            <a:endParaRPr sz="1200" b="1">
              <a:solidFill>
                <a:srgbClr val="0F3D68"/>
              </a:solidFill>
            </a:endParaRPr>
          </a:p>
        </p:txBody>
      </p:sp>
      <p:pic>
        <p:nvPicPr>
          <p:cNvPr id="329" name="Google Shape;329;p50" descr="Screenshot of codejson-index-generator results, showing repositories with and without code.json files." title="Screenshot 2025-06-24 at 10.45.57 AM.png"/>
          <p:cNvPicPr preferRelativeResize="0"/>
          <p:nvPr/>
        </p:nvPicPr>
        <p:blipFill>
          <a:blip r:embed="rId5">
            <a:alphaModFix/>
          </a:blip>
          <a:stretch>
            <a:fillRect/>
          </a:stretch>
        </p:blipFill>
        <p:spPr>
          <a:xfrm>
            <a:off x="4721700" y="1153225"/>
            <a:ext cx="4295501" cy="2837052"/>
          </a:xfrm>
          <a:prstGeom prst="rect">
            <a:avLst/>
          </a:prstGeom>
          <a:noFill/>
          <a:ln>
            <a:noFill/>
          </a:ln>
          <a:effectLst>
            <a:outerShdw blurRad="57150" dist="19050" dir="5400000" algn="bl" rotWithShape="0">
              <a:srgbClr val="000000">
                <a:alpha val="50000"/>
              </a:srgbClr>
            </a:outerShdw>
          </a:effectLst>
        </p:spPr>
      </p:pic>
      <p:sp>
        <p:nvSpPr>
          <p:cNvPr id="2" name="Title 1">
            <a:extLst>
              <a:ext uri="{FF2B5EF4-FFF2-40B4-BE49-F238E27FC236}">
                <a16:creationId xmlns:a16="http://schemas.microsoft.com/office/drawing/2014/main" id="{3978FF66-62A4-74DE-E76B-B09F95816A09}"/>
              </a:ext>
            </a:extLst>
          </p:cNvPr>
          <p:cNvSpPr>
            <a:spLocks noGrp="1"/>
          </p:cNvSpPr>
          <p:nvPr>
            <p:ph type="title"/>
          </p:nvPr>
        </p:nvSpPr>
        <p:spPr>
          <a:xfrm>
            <a:off x="265500" y="-1482300"/>
            <a:ext cx="4045200" cy="1482300"/>
          </a:xfrm>
        </p:spPr>
        <p:txBody>
          <a:bodyPr spcFirstLastPara="1" wrap="square" lIns="91425" tIns="91425" rIns="91425" bIns="91425" anchor="b" anchorCtr="0">
            <a:normAutofit/>
          </a:bodyPr>
          <a:lstStyle/>
          <a:p>
            <a:r>
              <a:rPr lang="en-US" dirty="0" err="1"/>
              <a:t>Codejson</a:t>
            </a:r>
            <a:r>
              <a:rPr lang="en-US" dirty="0"/>
              <a:t>-index-generator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B446"/>
            </a:gs>
            <a:gs pos="100000">
              <a:srgbClr val="E7736F"/>
            </a:gs>
          </a:gsLst>
          <a:lin ang="18900044" scaled="0"/>
        </a:gradFill>
        <a:effectLst/>
      </p:bgPr>
    </p:bg>
    <p:spTree>
      <p:nvGrpSpPr>
        <p:cNvPr id="1" name="Shape 135"/>
        <p:cNvGrpSpPr/>
        <p:nvPr/>
      </p:nvGrpSpPr>
      <p:grpSpPr>
        <a:xfrm>
          <a:off x="0" y="0"/>
          <a:ext cx="0" cy="0"/>
          <a:chOff x="0" y="0"/>
          <a:chExt cx="0" cy="0"/>
        </a:xfrm>
      </p:grpSpPr>
      <p:sp>
        <p:nvSpPr>
          <p:cNvPr id="136" name="Google Shape;136;p33"/>
          <p:cNvSpPr txBox="1">
            <a:spLocks noGrp="1"/>
          </p:cNvSpPr>
          <p:nvPr>
            <p:ph type="title"/>
          </p:nvPr>
        </p:nvSpPr>
        <p:spPr>
          <a:xfrm>
            <a:off x="1030550" y="714637"/>
            <a:ext cx="7637700" cy="203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990"/>
              <a:buFont typeface="Arial"/>
              <a:buNone/>
            </a:pPr>
            <a:r>
              <a:rPr lang="en" sz="5120">
                <a:solidFill>
                  <a:srgbClr val="2B1A78"/>
                </a:solidFill>
              </a:rPr>
              <a:t>Form-ing an Open Source Culture in Federal Agencies</a:t>
            </a:r>
            <a:endParaRPr sz="5120">
              <a:solidFill>
                <a:srgbClr val="2B1A78"/>
              </a:solidFill>
            </a:endParaRPr>
          </a:p>
        </p:txBody>
      </p:sp>
      <p:sp>
        <p:nvSpPr>
          <p:cNvPr id="137" name="Google Shape;137;p33"/>
          <p:cNvSpPr txBox="1"/>
          <p:nvPr/>
        </p:nvSpPr>
        <p:spPr>
          <a:xfrm>
            <a:off x="1030550" y="3158725"/>
            <a:ext cx="7637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100" b="1">
                <a:solidFill>
                  <a:srgbClr val="2B1A78"/>
                </a:solidFill>
                <a:latin typeface="Lato"/>
                <a:ea typeface="Lato"/>
                <a:cs typeface="Lato"/>
                <a:sym typeface="Lato"/>
              </a:rPr>
              <a:t>Open Source Program Office (OSPO)</a:t>
            </a:r>
            <a:endParaRPr sz="2100" b="1">
              <a:solidFill>
                <a:srgbClr val="2B1A78"/>
              </a:solidFill>
              <a:latin typeface="Lato"/>
              <a:ea typeface="Lato"/>
              <a:cs typeface="Lato"/>
              <a:sym typeface="Lato"/>
            </a:endParaRPr>
          </a:p>
        </p:txBody>
      </p:sp>
      <p:sp>
        <p:nvSpPr>
          <p:cNvPr id="138" name="Google Shape;138;p33"/>
          <p:cNvSpPr txBox="1"/>
          <p:nvPr/>
        </p:nvSpPr>
        <p:spPr>
          <a:xfrm>
            <a:off x="1030550" y="3515200"/>
            <a:ext cx="7637700" cy="9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i="1">
                <a:solidFill>
                  <a:srgbClr val="2B1A78"/>
                </a:solidFill>
                <a:latin typeface="Lato"/>
                <a:ea typeface="Lato"/>
                <a:cs typeface="Lato"/>
                <a:sym typeface="Lato"/>
              </a:rPr>
              <a:t>Digital Service at Centers for Medicare and Medicaid Services</a:t>
            </a:r>
            <a:endParaRPr sz="1600" i="1">
              <a:solidFill>
                <a:srgbClr val="2B1A78"/>
              </a:solidFill>
              <a:latin typeface="Lato"/>
              <a:ea typeface="Lato"/>
              <a:cs typeface="Lato"/>
              <a:sym typeface="Lato"/>
            </a:endParaRPr>
          </a:p>
          <a:p>
            <a:pPr marL="0" lvl="0" indent="0" algn="l" rtl="0">
              <a:spcBef>
                <a:spcPts val="0"/>
              </a:spcBef>
              <a:spcAft>
                <a:spcPts val="0"/>
              </a:spcAft>
              <a:buNone/>
            </a:pPr>
            <a:r>
              <a:rPr lang="en" sz="1600" u="sng">
                <a:solidFill>
                  <a:srgbClr val="0097A7"/>
                </a:solidFill>
                <a:latin typeface="Lato"/>
                <a:ea typeface="Lato"/>
                <a:cs typeface="Lato"/>
                <a:sym typeface="Lato"/>
                <a:hlinkClick r:id="rId3">
                  <a:extLst>
                    <a:ext uri="{A12FA001-AC4F-418D-AE19-62706E023703}">
                      <ahyp:hlinkClr xmlns:ahyp="http://schemas.microsoft.com/office/drawing/2018/hyperlinkcolor" val="tx"/>
                    </a:ext>
                  </a:extLst>
                </a:hlinkClick>
              </a:rPr>
              <a:t>https://github.com/DSACMS/decks/blob/main/formfest2025.pdf</a:t>
            </a:r>
            <a:r>
              <a:rPr lang="en" sz="1600">
                <a:solidFill>
                  <a:srgbClr val="2B1A78"/>
                </a:solidFill>
                <a:latin typeface="Lato"/>
                <a:ea typeface="Lato"/>
                <a:cs typeface="Lato"/>
                <a:sym typeface="Lato"/>
              </a:rPr>
              <a:t> </a:t>
            </a:r>
            <a:endParaRPr sz="1600">
              <a:solidFill>
                <a:srgbClr val="2B1A78"/>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F9F2"/>
        </a:solidFill>
        <a:effectLst/>
      </p:bgPr>
    </p:bg>
    <p:spTree>
      <p:nvGrpSpPr>
        <p:cNvPr id="1" name="Shape 333"/>
        <p:cNvGrpSpPr/>
        <p:nvPr/>
      </p:nvGrpSpPr>
      <p:grpSpPr>
        <a:xfrm>
          <a:off x="0" y="0"/>
          <a:ext cx="0" cy="0"/>
          <a:chOff x="0" y="0"/>
          <a:chExt cx="0" cy="0"/>
        </a:xfrm>
      </p:grpSpPr>
      <p:sp>
        <p:nvSpPr>
          <p:cNvPr id="334" name="Google Shape;334;p51" descr="Link to: https://aspe.hhs.gov/topics/data/evidence-act-0&#10;&#10;Link to: https://github.com/DSACMS/index-generator-website"/>
          <p:cNvSpPr txBox="1"/>
          <p:nvPr/>
        </p:nvSpPr>
        <p:spPr>
          <a:xfrm>
            <a:off x="140775" y="774156"/>
            <a:ext cx="4223100" cy="4324200"/>
          </a:xfrm>
          <a:prstGeom prst="rect">
            <a:avLst/>
          </a:prstGeom>
          <a:noFill/>
          <a:ln>
            <a:noFill/>
          </a:ln>
        </p:spPr>
        <p:txBody>
          <a:bodyPr spcFirstLastPara="1" wrap="square" lIns="0" tIns="365750" rIns="0" bIns="182875" anchor="t" anchorCtr="0">
            <a:normAutofit/>
          </a:bodyPr>
          <a:lstStyle/>
          <a:p>
            <a:pPr marL="457200" lvl="0" indent="-330200" algn="l" rtl="0">
              <a:spcBef>
                <a:spcPts val="1000"/>
              </a:spcBef>
              <a:spcAft>
                <a:spcPts val="0"/>
              </a:spcAft>
              <a:buClr>
                <a:srgbClr val="2B1A78"/>
              </a:buClr>
              <a:buSzPts val="1600"/>
              <a:buFont typeface="Lato"/>
              <a:buChar char="●"/>
            </a:pPr>
            <a:r>
              <a:rPr lang="en" sz="1600">
                <a:solidFill>
                  <a:srgbClr val="2B1A78"/>
                </a:solidFill>
                <a:latin typeface="Lato"/>
                <a:ea typeface="Lato"/>
                <a:cs typeface="Lato"/>
                <a:sym typeface="Lato"/>
              </a:rPr>
              <a:t>Title II of The </a:t>
            </a:r>
            <a:r>
              <a:rPr lang="en" sz="1600" u="sng">
                <a:solidFill>
                  <a:srgbClr val="0097A7"/>
                </a:solidFill>
                <a:latin typeface="Lato"/>
                <a:ea typeface="Lato"/>
                <a:cs typeface="Lato"/>
                <a:sym typeface="Lato"/>
                <a:hlinkClick r:id="rId3">
                  <a:extLst>
                    <a:ext uri="{A12FA001-AC4F-418D-AE19-62706E023703}">
                      <ahyp:hlinkClr xmlns:ahyp="http://schemas.microsoft.com/office/drawing/2018/hyperlinkcolor" val="tx"/>
                    </a:ext>
                  </a:extLst>
                </a:hlinkClick>
              </a:rPr>
              <a:t>Evidence Act</a:t>
            </a:r>
            <a:r>
              <a:rPr lang="en" sz="1600">
                <a:solidFill>
                  <a:srgbClr val="2B1A78"/>
                </a:solidFill>
                <a:latin typeface="Lato"/>
                <a:ea typeface="Lato"/>
                <a:cs typeface="Lato"/>
                <a:sym typeface="Lato"/>
              </a:rPr>
              <a:t> requires agency Open Data Plans to make Federal data </a:t>
            </a:r>
            <a:r>
              <a:rPr lang="en" sz="1600" b="1">
                <a:solidFill>
                  <a:srgbClr val="2B1A78"/>
                </a:solidFill>
                <a:latin typeface="Lato"/>
                <a:ea typeface="Lato"/>
                <a:cs typeface="Lato"/>
                <a:sym typeface="Lato"/>
              </a:rPr>
              <a:t>publicly available by default</a:t>
            </a:r>
            <a:r>
              <a:rPr lang="en" sz="1600">
                <a:solidFill>
                  <a:srgbClr val="2B1A78"/>
                </a:solidFill>
                <a:latin typeface="Lato"/>
                <a:ea typeface="Lato"/>
                <a:cs typeface="Lato"/>
                <a:sym typeface="Lato"/>
              </a:rPr>
              <a:t>, through comprehensive searchable data inventories of all agency data assets</a:t>
            </a:r>
            <a:br>
              <a:rPr lang="en" sz="1600">
                <a:solidFill>
                  <a:srgbClr val="2B1A78"/>
                </a:solidFill>
                <a:latin typeface="Lato"/>
                <a:ea typeface="Lato"/>
                <a:cs typeface="Lato"/>
                <a:sym typeface="Lato"/>
              </a:rPr>
            </a:br>
            <a:endParaRPr sz="1600">
              <a:solidFill>
                <a:srgbClr val="2B1A78"/>
              </a:solidFill>
              <a:latin typeface="Lato"/>
              <a:ea typeface="Lato"/>
              <a:cs typeface="Lato"/>
              <a:sym typeface="Lato"/>
            </a:endParaRPr>
          </a:p>
          <a:p>
            <a:pPr marL="457200" lvl="0" indent="-330200" algn="l" rtl="0">
              <a:spcBef>
                <a:spcPts val="0"/>
              </a:spcBef>
              <a:spcAft>
                <a:spcPts val="0"/>
              </a:spcAft>
              <a:buClr>
                <a:srgbClr val="2B1A78"/>
              </a:buClr>
              <a:buSzPts val="1600"/>
              <a:buFont typeface="Lato"/>
              <a:buChar char="●"/>
            </a:pPr>
            <a:r>
              <a:rPr lang="en" sz="1600">
                <a:solidFill>
                  <a:srgbClr val="2B1A78"/>
                </a:solidFill>
                <a:latin typeface="Lato"/>
                <a:ea typeface="Lato"/>
                <a:cs typeface="Lato"/>
                <a:sym typeface="Lato"/>
              </a:rPr>
              <a:t>The same frontend form we built to aggregate all code.json files was easily </a:t>
            </a:r>
            <a:r>
              <a:rPr lang="en" sz="1600" u="sng">
                <a:solidFill>
                  <a:srgbClr val="0097A7"/>
                </a:solidFill>
                <a:latin typeface="Lato"/>
                <a:ea typeface="Lato"/>
                <a:cs typeface="Lato"/>
                <a:sym typeface="Lato"/>
                <a:hlinkClick r:id="rId4">
                  <a:extLst>
                    <a:ext uri="{A12FA001-AC4F-418D-AE19-62706E023703}">
                      <ahyp:hlinkClr xmlns:ahyp="http://schemas.microsoft.com/office/drawing/2018/hyperlinkcolor" val="tx"/>
                    </a:ext>
                  </a:extLst>
                </a:hlinkClick>
              </a:rPr>
              <a:t>forked and modified</a:t>
            </a:r>
            <a:r>
              <a:rPr lang="en" sz="1600">
                <a:solidFill>
                  <a:srgbClr val="2B1A78"/>
                </a:solidFill>
                <a:latin typeface="Lato"/>
                <a:ea typeface="Lato"/>
                <a:cs typeface="Lato"/>
                <a:sym typeface="Lato"/>
              </a:rPr>
              <a:t> to aggregate all data.json files as well!</a:t>
            </a:r>
            <a:br>
              <a:rPr lang="en" sz="1600">
                <a:solidFill>
                  <a:srgbClr val="2B1A78"/>
                </a:solidFill>
                <a:latin typeface="Lato"/>
                <a:ea typeface="Lato"/>
                <a:cs typeface="Lato"/>
                <a:sym typeface="Lato"/>
              </a:rPr>
            </a:br>
            <a:endParaRPr sz="1600">
              <a:solidFill>
                <a:srgbClr val="2B1A78"/>
              </a:solidFill>
              <a:latin typeface="Lato"/>
              <a:ea typeface="Lato"/>
              <a:cs typeface="Lato"/>
              <a:sym typeface="Lato"/>
            </a:endParaRPr>
          </a:p>
          <a:p>
            <a:pPr marL="457200" lvl="0" indent="-330200" algn="l" rtl="0">
              <a:spcBef>
                <a:spcPts val="0"/>
              </a:spcBef>
              <a:spcAft>
                <a:spcPts val="0"/>
              </a:spcAft>
              <a:buClr>
                <a:srgbClr val="2B1A78"/>
              </a:buClr>
              <a:buSzPts val="1600"/>
              <a:buFont typeface="Lato"/>
              <a:buChar char="●"/>
            </a:pPr>
            <a:r>
              <a:rPr lang="en" sz="1600">
                <a:solidFill>
                  <a:srgbClr val="2B1A78"/>
                </a:solidFill>
                <a:latin typeface="Lato"/>
                <a:ea typeface="Lato"/>
                <a:cs typeface="Lato"/>
                <a:sym typeface="Lato"/>
              </a:rPr>
              <a:t>This is a </a:t>
            </a:r>
            <a:r>
              <a:rPr lang="en" sz="1600" b="1">
                <a:solidFill>
                  <a:srgbClr val="2B1A78"/>
                </a:solidFill>
                <a:latin typeface="Lato"/>
                <a:ea typeface="Lato"/>
                <a:cs typeface="Lato"/>
                <a:sym typeface="Lato"/>
              </a:rPr>
              <a:t>prime</a:t>
            </a:r>
            <a:r>
              <a:rPr lang="en" sz="1600">
                <a:solidFill>
                  <a:srgbClr val="2B1A78"/>
                </a:solidFill>
                <a:latin typeface="Lato"/>
                <a:ea typeface="Lato"/>
                <a:cs typeface="Lato"/>
                <a:sym typeface="Lato"/>
              </a:rPr>
              <a:t> example of the power of modular open source development to reduce burden and costs through reuse! The express purpose of the SHARE IT Act!</a:t>
            </a:r>
            <a:endParaRPr sz="1600">
              <a:solidFill>
                <a:srgbClr val="2B1A78"/>
              </a:solidFill>
              <a:latin typeface="Lato"/>
              <a:ea typeface="Lato"/>
              <a:cs typeface="Lato"/>
              <a:sym typeface="Lato"/>
            </a:endParaRPr>
          </a:p>
        </p:txBody>
      </p:sp>
      <p:sp>
        <p:nvSpPr>
          <p:cNvPr id="335" name="Google Shape;335;p51"/>
          <p:cNvSpPr txBox="1"/>
          <p:nvPr/>
        </p:nvSpPr>
        <p:spPr>
          <a:xfrm>
            <a:off x="237262" y="567583"/>
            <a:ext cx="4364400" cy="607800"/>
          </a:xfrm>
          <a:prstGeom prst="rect">
            <a:avLst/>
          </a:prstGeom>
          <a:noFill/>
          <a:ln>
            <a:noFill/>
          </a:ln>
        </p:spPr>
        <p:txBody>
          <a:bodyPr spcFirstLastPara="1" wrap="square" lIns="0" tIns="45700" rIns="0" bIns="45700" anchor="t" anchorCtr="0">
            <a:noAutofit/>
          </a:bodyPr>
          <a:lstStyle/>
          <a:p>
            <a:pPr marL="0" lvl="0" indent="0" algn="l" rtl="0">
              <a:spcBef>
                <a:spcPts val="0"/>
              </a:spcBef>
              <a:spcAft>
                <a:spcPts val="0"/>
              </a:spcAft>
              <a:buNone/>
            </a:pPr>
            <a:r>
              <a:rPr lang="en" sz="2100">
                <a:solidFill>
                  <a:srgbClr val="2B1A78"/>
                </a:solidFill>
                <a:latin typeface="Lato Black"/>
                <a:ea typeface="Lato Black"/>
                <a:cs typeface="Lato Black"/>
                <a:sym typeface="Lato Black"/>
              </a:rPr>
              <a:t>BONUS: datajson-index-generator</a:t>
            </a:r>
            <a:endParaRPr sz="2100">
              <a:solidFill>
                <a:srgbClr val="2B1A78"/>
              </a:solidFill>
              <a:latin typeface="Lato Black"/>
              <a:ea typeface="Lato Black"/>
              <a:cs typeface="Lato Black"/>
              <a:sym typeface="Lato Black"/>
            </a:endParaRPr>
          </a:p>
        </p:txBody>
      </p:sp>
      <p:sp>
        <p:nvSpPr>
          <p:cNvPr id="336" name="Google Shape;336;p51"/>
          <p:cNvSpPr txBox="1"/>
          <p:nvPr/>
        </p:nvSpPr>
        <p:spPr>
          <a:xfrm>
            <a:off x="478672" y="6282554"/>
            <a:ext cx="309300" cy="419100"/>
          </a:xfrm>
          <a:prstGeom prst="rect">
            <a:avLst/>
          </a:prstGeom>
          <a:noFill/>
          <a:ln>
            <a:noFill/>
          </a:ln>
        </p:spPr>
        <p:txBody>
          <a:bodyPr spcFirstLastPara="1" wrap="square" lIns="0" tIns="0" rIns="73150" bIns="0" anchor="ctr" anchorCtr="0">
            <a:noAutofit/>
          </a:bodyPr>
          <a:lstStyle/>
          <a:p>
            <a:pPr marL="0" lvl="0" indent="0" algn="r" rtl="0">
              <a:spcBef>
                <a:spcPts val="0"/>
              </a:spcBef>
              <a:spcAft>
                <a:spcPts val="0"/>
              </a:spcAft>
              <a:buNone/>
            </a:pPr>
            <a:fld id="{00000000-1234-1234-1234-123412341234}" type="slidenum">
              <a:rPr lang="en" sz="1200" b="1">
                <a:solidFill>
                  <a:srgbClr val="0F3D68"/>
                </a:solidFill>
              </a:rPr>
              <a:t>20</a:t>
            </a:fld>
            <a:endParaRPr sz="1200" b="1">
              <a:solidFill>
                <a:srgbClr val="0F3D68"/>
              </a:solidFill>
            </a:endParaRPr>
          </a:p>
        </p:txBody>
      </p:sp>
      <p:pic>
        <p:nvPicPr>
          <p:cNvPr id="337" name="Google Shape;337;p51" descr="Screenshot of data.json index generator page." title="Screenshot 2025-09-30 at 10.31.12 AM.png"/>
          <p:cNvPicPr preferRelativeResize="0"/>
          <p:nvPr/>
        </p:nvPicPr>
        <p:blipFill>
          <a:blip r:embed="rId5">
            <a:alphaModFix/>
          </a:blip>
          <a:stretch>
            <a:fillRect/>
          </a:stretch>
        </p:blipFill>
        <p:spPr>
          <a:xfrm>
            <a:off x="5018600" y="84350"/>
            <a:ext cx="3680076" cy="4557774"/>
          </a:xfrm>
          <a:prstGeom prst="rect">
            <a:avLst/>
          </a:prstGeom>
          <a:noFill/>
          <a:ln>
            <a:noFill/>
          </a:ln>
          <a:effectLst>
            <a:outerShdw blurRad="57150" dist="19050" dir="5400000" algn="bl" rotWithShape="0">
              <a:srgbClr val="000000">
                <a:alpha val="50000"/>
              </a:srgbClr>
            </a:outerShdw>
          </a:effectLst>
        </p:spPr>
      </p:pic>
      <p:sp>
        <p:nvSpPr>
          <p:cNvPr id="2" name="Title 1">
            <a:extLst>
              <a:ext uri="{FF2B5EF4-FFF2-40B4-BE49-F238E27FC236}">
                <a16:creationId xmlns:a16="http://schemas.microsoft.com/office/drawing/2014/main" id="{B6917869-7942-B560-A168-83036918518C}"/>
              </a:ext>
            </a:extLst>
          </p:cNvPr>
          <p:cNvSpPr>
            <a:spLocks noGrp="1"/>
          </p:cNvSpPr>
          <p:nvPr>
            <p:ph type="title"/>
          </p:nvPr>
        </p:nvSpPr>
        <p:spPr>
          <a:xfrm>
            <a:off x="265500" y="-1482300"/>
            <a:ext cx="4045200" cy="1482300"/>
          </a:xfrm>
        </p:spPr>
        <p:txBody>
          <a:bodyPr spcFirstLastPara="1" wrap="square" lIns="91425" tIns="91425" rIns="91425" bIns="91425" anchor="b" anchorCtr="0">
            <a:normAutofit/>
          </a:bodyPr>
          <a:lstStyle/>
          <a:p>
            <a:r>
              <a:rPr lang="en-US" dirty="0"/>
              <a:t>Bonus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A26A"/>
        </a:solidFill>
        <a:effectLst/>
      </p:bgPr>
    </p:bg>
    <p:spTree>
      <p:nvGrpSpPr>
        <p:cNvPr id="1" name="Shape 341"/>
        <p:cNvGrpSpPr/>
        <p:nvPr/>
      </p:nvGrpSpPr>
      <p:grpSpPr>
        <a:xfrm>
          <a:off x="0" y="0"/>
          <a:ext cx="0" cy="0"/>
          <a:chOff x="0" y="0"/>
          <a:chExt cx="0" cy="0"/>
        </a:xfrm>
      </p:grpSpPr>
      <p:sp>
        <p:nvSpPr>
          <p:cNvPr id="342" name="Google Shape;342;p52"/>
          <p:cNvSpPr txBox="1"/>
          <p:nvPr/>
        </p:nvSpPr>
        <p:spPr>
          <a:xfrm>
            <a:off x="1116300" y="1811700"/>
            <a:ext cx="6911400" cy="15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b="1">
                <a:solidFill>
                  <a:srgbClr val="2B1A78"/>
                </a:solidFill>
                <a:latin typeface="Lato"/>
                <a:ea typeface="Lato"/>
                <a:cs typeface="Lato"/>
                <a:sym typeface="Lato"/>
              </a:rPr>
              <a:t>Demo Time!</a:t>
            </a:r>
            <a:endParaRPr sz="9600" b="1">
              <a:solidFill>
                <a:srgbClr val="2B1A78"/>
              </a:solidFill>
              <a:latin typeface="Lato"/>
              <a:ea typeface="Lato"/>
              <a:cs typeface="Lato"/>
              <a:sym typeface="Lato"/>
            </a:endParaRPr>
          </a:p>
        </p:txBody>
      </p:sp>
      <p:sp>
        <p:nvSpPr>
          <p:cNvPr id="2" name="Title 1">
            <a:extLst>
              <a:ext uri="{FF2B5EF4-FFF2-40B4-BE49-F238E27FC236}">
                <a16:creationId xmlns:a16="http://schemas.microsoft.com/office/drawing/2014/main" id="{56FC669F-41A9-FBE4-26DB-AA80CAC22213}"/>
              </a:ext>
            </a:extLst>
          </p:cNvPr>
          <p:cNvSpPr>
            <a:spLocks noGrp="1"/>
          </p:cNvSpPr>
          <p:nvPr>
            <p:ph type="title" idx="4294967295"/>
          </p:nvPr>
        </p:nvSpPr>
        <p:spPr>
          <a:xfrm>
            <a:off x="311700" y="-572700"/>
            <a:ext cx="8520600" cy="572700"/>
          </a:xfrm>
        </p:spPr>
        <p:txBody>
          <a:bodyPr spcFirstLastPara="1" wrap="square" lIns="91425" tIns="91425" rIns="91425" bIns="91425" anchor="b" anchorCtr="0">
            <a:normAutofit fontScale="90000"/>
          </a:bodyPr>
          <a:lstStyle/>
          <a:p>
            <a:r>
              <a:rPr lang="en-US" dirty="0"/>
              <a:t>Demo slide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F9F2"/>
        </a:solidFill>
        <a:effectLst/>
      </p:bgPr>
    </p:bg>
    <p:spTree>
      <p:nvGrpSpPr>
        <p:cNvPr id="1" name="Shape 347"/>
        <p:cNvGrpSpPr/>
        <p:nvPr/>
      </p:nvGrpSpPr>
      <p:grpSpPr>
        <a:xfrm>
          <a:off x="0" y="0"/>
          <a:ext cx="0" cy="0"/>
          <a:chOff x="0" y="0"/>
          <a:chExt cx="0" cy="0"/>
        </a:xfrm>
      </p:grpSpPr>
      <p:sp>
        <p:nvSpPr>
          <p:cNvPr id="348" name="Google Shape;348;p53"/>
          <p:cNvSpPr txBox="1">
            <a:spLocks noGrp="1"/>
          </p:cNvSpPr>
          <p:nvPr>
            <p:ph type="title"/>
          </p:nvPr>
        </p:nvSpPr>
        <p:spPr>
          <a:xfrm>
            <a:off x="464350" y="183612"/>
            <a:ext cx="8367900" cy="572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2700"/>
              <a:buFont typeface="Arial"/>
              <a:buNone/>
            </a:pPr>
            <a:r>
              <a:rPr lang="en">
                <a:solidFill>
                  <a:srgbClr val="2B1A78"/>
                </a:solidFill>
              </a:rPr>
              <a:t>Estimated Savings: Metadata Tools &amp; Repo Reuse</a:t>
            </a:r>
            <a:endParaRPr>
              <a:solidFill>
                <a:srgbClr val="2B1A78"/>
              </a:solidFill>
            </a:endParaRPr>
          </a:p>
        </p:txBody>
      </p:sp>
      <p:pic>
        <p:nvPicPr>
          <p:cNvPr id="349" name="Google Shape;349;p53" descr="Three bar graphs representing:&#10;1. 80% reduction, 1 hr per repository, 10K repos&#10;2. $80/hr rate (GS 13/14 ~$100-150, Contractor ~$100-200)&#10;3. CMS DME Budget of $700M, at 80% reuse efficiency "/>
          <p:cNvPicPr preferRelativeResize="0"/>
          <p:nvPr/>
        </p:nvPicPr>
        <p:blipFill rotWithShape="1">
          <a:blip r:embed="rId3">
            <a:alphaModFix/>
          </a:blip>
          <a:srcRect/>
          <a:stretch/>
        </p:blipFill>
        <p:spPr>
          <a:xfrm>
            <a:off x="92231" y="1214659"/>
            <a:ext cx="8959542" cy="2354696"/>
          </a:xfrm>
          <a:prstGeom prst="rect">
            <a:avLst/>
          </a:prstGeom>
          <a:noFill/>
          <a:ln>
            <a:noFill/>
          </a:ln>
        </p:spPr>
      </p:pic>
      <p:graphicFrame>
        <p:nvGraphicFramePr>
          <p:cNvPr id="350" name="Google Shape;350;p53"/>
          <p:cNvGraphicFramePr/>
          <p:nvPr>
            <p:extLst>
              <p:ext uri="{D42A27DB-BD31-4B8C-83A1-F6EECF244321}">
                <p14:modId xmlns:p14="http://schemas.microsoft.com/office/powerpoint/2010/main" val="1265841794"/>
              </p:ext>
            </p:extLst>
          </p:nvPr>
        </p:nvGraphicFramePr>
        <p:xfrm>
          <a:off x="160971" y="3596588"/>
          <a:ext cx="3053825" cy="1371680"/>
        </p:xfrm>
        <a:graphic>
          <a:graphicData uri="http://schemas.openxmlformats.org/drawingml/2006/table">
            <a:tbl>
              <a:tblPr firstRow="1">
                <a:noFill/>
                <a:tableStyleId>{DD9C86DE-4352-445B-A8BE-7707A2B0B6B8}</a:tableStyleId>
              </a:tblPr>
              <a:tblGrid>
                <a:gridCol w="718625">
                  <a:extLst>
                    <a:ext uri="{9D8B030D-6E8A-4147-A177-3AD203B41FA5}">
                      <a16:colId xmlns:a16="http://schemas.microsoft.com/office/drawing/2014/main" val="20000"/>
                    </a:ext>
                  </a:extLst>
                </a:gridCol>
                <a:gridCol w="1091925">
                  <a:extLst>
                    <a:ext uri="{9D8B030D-6E8A-4147-A177-3AD203B41FA5}">
                      <a16:colId xmlns:a16="http://schemas.microsoft.com/office/drawing/2014/main" val="20001"/>
                    </a:ext>
                  </a:extLst>
                </a:gridCol>
                <a:gridCol w="1243275">
                  <a:extLst>
                    <a:ext uri="{9D8B030D-6E8A-4147-A177-3AD203B41FA5}">
                      <a16:colId xmlns:a16="http://schemas.microsoft.com/office/drawing/2014/main" val="20002"/>
                    </a:ext>
                  </a:extLst>
                </a:gridCol>
              </a:tblGrid>
              <a:tr h="152400">
                <a:tc>
                  <a:txBody>
                    <a:bodyPr/>
                    <a:lstStyle/>
                    <a:p>
                      <a:pPr marL="0" marR="0" lvl="0" indent="0" algn="l" rtl="0">
                        <a:spcBef>
                          <a:spcPts val="0"/>
                        </a:spcBef>
                        <a:spcAft>
                          <a:spcPts val="0"/>
                        </a:spcAft>
                        <a:buNone/>
                      </a:pPr>
                      <a:r>
                        <a:rPr lang="en" sz="1200">
                          <a:solidFill>
                            <a:srgbClr val="2B1A78"/>
                          </a:solidFill>
                          <a:latin typeface="Lato"/>
                          <a:ea typeface="Lato"/>
                          <a:cs typeface="Lato"/>
                          <a:sym typeface="Lato"/>
                        </a:rPr>
                        <a:t>Period</a:t>
                      </a:r>
                      <a:endParaRPr sz="1100">
                        <a:solidFill>
                          <a:srgbClr val="2B1A78"/>
                        </a:solidFill>
                        <a:latin typeface="Lato"/>
                        <a:ea typeface="Lato"/>
                        <a:cs typeface="Lato"/>
                        <a:sym typeface="Lato"/>
                      </a:endParaRPr>
                    </a:p>
                  </a:txBody>
                  <a:tcPr marL="68600" marR="68600" marT="34300" marB="34300" anchor="ctr">
                    <a:lnL w="7150" cap="flat" cmpd="sng">
                      <a:solidFill>
                        <a:srgbClr val="000000">
                          <a:alpha val="0"/>
                        </a:srgbClr>
                      </a:solidFill>
                      <a:prstDash val="solid"/>
                      <a:round/>
                      <a:headEnd type="none" w="sm" len="sm"/>
                      <a:tailEnd type="none" w="sm" len="sm"/>
                    </a:lnL>
                    <a:lnR w="7150" cap="flat" cmpd="sng">
                      <a:solidFill>
                        <a:srgbClr val="000000">
                          <a:alpha val="0"/>
                        </a:srgbClr>
                      </a:solidFill>
                      <a:prstDash val="solid"/>
                      <a:round/>
                      <a:headEnd type="none" w="sm" len="sm"/>
                      <a:tailEnd type="none" w="sm" len="sm"/>
                    </a:lnR>
                    <a:lnT w="71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rgbClr val="2B1A78"/>
                          </a:solidFill>
                          <a:latin typeface="Lato"/>
                          <a:ea typeface="Lato"/>
                          <a:cs typeface="Lato"/>
                          <a:sym typeface="Lato"/>
                        </a:rPr>
                        <a:t>Time Savings</a:t>
                      </a:r>
                      <a:endParaRPr sz="1100">
                        <a:solidFill>
                          <a:srgbClr val="2B1A78"/>
                        </a:solidFill>
                        <a:latin typeface="Lato"/>
                        <a:ea typeface="Lato"/>
                        <a:cs typeface="Lato"/>
                        <a:sym typeface="Lato"/>
                      </a:endParaRPr>
                    </a:p>
                  </a:txBody>
                  <a:tcPr marL="68600" marR="68600" marT="34300" marB="34300" anchor="ctr">
                    <a:lnL w="7150" cap="flat" cmpd="sng">
                      <a:solidFill>
                        <a:srgbClr val="000000">
                          <a:alpha val="0"/>
                        </a:srgbClr>
                      </a:solidFill>
                      <a:prstDash val="solid"/>
                      <a:round/>
                      <a:headEnd type="none" w="sm" len="sm"/>
                      <a:tailEnd type="none" w="sm" len="sm"/>
                    </a:lnL>
                    <a:lnR w="7150" cap="flat" cmpd="sng">
                      <a:solidFill>
                        <a:srgbClr val="000000">
                          <a:alpha val="0"/>
                        </a:srgbClr>
                      </a:solidFill>
                      <a:prstDash val="solid"/>
                      <a:round/>
                      <a:headEnd type="none" w="sm" len="sm"/>
                      <a:tailEnd type="none" w="sm" len="sm"/>
                    </a:lnR>
                    <a:lnT w="71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rgbClr val="2B1A78"/>
                          </a:solidFill>
                          <a:latin typeface="Lato"/>
                          <a:ea typeface="Lato"/>
                          <a:cs typeface="Lato"/>
                          <a:sym typeface="Lato"/>
                        </a:rPr>
                        <a:t>Cost Savings</a:t>
                      </a:r>
                      <a:endParaRPr sz="1100">
                        <a:solidFill>
                          <a:srgbClr val="2B1A78"/>
                        </a:solidFill>
                        <a:latin typeface="Lato"/>
                        <a:ea typeface="Lato"/>
                        <a:cs typeface="Lato"/>
                        <a:sym typeface="Lato"/>
                      </a:endParaRPr>
                    </a:p>
                  </a:txBody>
                  <a:tcPr marL="68600" marR="68600" marT="34300" marB="34300" anchor="ctr">
                    <a:lnL w="7150" cap="flat" cmpd="sng">
                      <a:solidFill>
                        <a:srgbClr val="000000">
                          <a:alpha val="0"/>
                        </a:srgbClr>
                      </a:solidFill>
                      <a:prstDash val="solid"/>
                      <a:round/>
                      <a:headEnd type="none" w="sm" len="sm"/>
                      <a:tailEnd type="none" w="sm" len="sm"/>
                    </a:lnL>
                    <a:lnR w="7150" cap="flat" cmpd="sng">
                      <a:solidFill>
                        <a:srgbClr val="000000">
                          <a:alpha val="0"/>
                        </a:srgbClr>
                      </a:solidFill>
                      <a:prstDash val="solid"/>
                      <a:round/>
                      <a:headEnd type="none" w="sm" len="sm"/>
                      <a:tailEnd type="none" w="sm" len="sm"/>
                    </a:lnR>
                    <a:lnT w="71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52400">
                <a:tc>
                  <a:txBody>
                    <a:bodyPr/>
                    <a:lstStyle/>
                    <a:p>
                      <a:pPr marL="0" marR="0" lvl="0" indent="0" algn="l" rtl="0">
                        <a:spcBef>
                          <a:spcPts val="0"/>
                        </a:spcBef>
                        <a:spcAft>
                          <a:spcPts val="0"/>
                        </a:spcAft>
                        <a:buNone/>
                      </a:pPr>
                      <a:r>
                        <a:rPr lang="en" sz="1200">
                          <a:solidFill>
                            <a:srgbClr val="2B1A78"/>
                          </a:solidFill>
                          <a:latin typeface="Lato"/>
                          <a:ea typeface="Lato"/>
                          <a:cs typeface="Lato"/>
                          <a:sym typeface="Lato"/>
                        </a:rPr>
                        <a:t>1 Year</a:t>
                      </a:r>
                      <a:endParaRPr sz="1100">
                        <a:solidFill>
                          <a:srgbClr val="2B1A78"/>
                        </a:solidFill>
                        <a:latin typeface="Lato"/>
                        <a:ea typeface="Lato"/>
                        <a:cs typeface="Lato"/>
                        <a:sym typeface="Lato"/>
                      </a:endParaRPr>
                    </a:p>
                  </a:txBody>
                  <a:tcPr marL="68600" marR="68600" marT="34300" marB="34300" anchor="ctr">
                    <a:lnL w="7150" cap="flat" cmpd="sng">
                      <a:solidFill>
                        <a:srgbClr val="000000">
                          <a:alpha val="0"/>
                        </a:srgbClr>
                      </a:solidFill>
                      <a:prstDash val="solid"/>
                      <a:round/>
                      <a:headEnd type="none" w="sm" len="sm"/>
                      <a:tailEnd type="none" w="sm" len="sm"/>
                    </a:lnL>
                    <a:lnR w="7150"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7150"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rgbClr val="2B1A78"/>
                          </a:solidFill>
                          <a:latin typeface="Lato"/>
                          <a:ea typeface="Lato"/>
                          <a:cs typeface="Lato"/>
                          <a:sym typeface="Lato"/>
                        </a:rPr>
                        <a:t>9,400 hrs</a:t>
                      </a:r>
                      <a:endParaRPr sz="1200">
                        <a:solidFill>
                          <a:srgbClr val="2B1A78"/>
                        </a:solidFill>
                        <a:latin typeface="Lato"/>
                        <a:ea typeface="Lato"/>
                        <a:cs typeface="Lato"/>
                        <a:sym typeface="Lato"/>
                      </a:endParaRPr>
                    </a:p>
                  </a:txBody>
                  <a:tcPr marL="68600" marR="68600" marT="34300" marB="34300" anchor="ctr">
                    <a:lnL w="7150" cap="flat" cmpd="sng">
                      <a:solidFill>
                        <a:srgbClr val="000000">
                          <a:alpha val="0"/>
                        </a:srgbClr>
                      </a:solidFill>
                      <a:prstDash val="solid"/>
                      <a:round/>
                      <a:headEnd type="none" w="sm" len="sm"/>
                      <a:tailEnd type="none" w="sm" len="sm"/>
                    </a:lnL>
                    <a:lnR w="7150"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7150"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rgbClr val="2B1A78"/>
                          </a:solidFill>
                          <a:latin typeface="Lato"/>
                          <a:ea typeface="Lato"/>
                          <a:cs typeface="Lato"/>
                          <a:sym typeface="Lato"/>
                        </a:rPr>
                        <a:t>$752K (+$205K)</a:t>
                      </a:r>
                      <a:endParaRPr sz="1100">
                        <a:solidFill>
                          <a:srgbClr val="2B1A78"/>
                        </a:solidFill>
                        <a:latin typeface="Lato"/>
                        <a:ea typeface="Lato"/>
                        <a:cs typeface="Lato"/>
                        <a:sym typeface="Lato"/>
                      </a:endParaRPr>
                    </a:p>
                  </a:txBody>
                  <a:tcPr marL="68600" marR="68600" marT="34300" marB="34300" anchor="ctr">
                    <a:lnL w="7150" cap="flat" cmpd="sng">
                      <a:solidFill>
                        <a:srgbClr val="000000">
                          <a:alpha val="0"/>
                        </a:srgbClr>
                      </a:solidFill>
                      <a:prstDash val="solid"/>
                      <a:round/>
                      <a:headEnd type="none" w="sm" len="sm"/>
                      <a:tailEnd type="none" w="sm" len="sm"/>
                    </a:lnL>
                    <a:lnR w="7150"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7150"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52400">
                <a:tc>
                  <a:txBody>
                    <a:bodyPr/>
                    <a:lstStyle/>
                    <a:p>
                      <a:pPr marL="0" marR="0" lvl="0" indent="0" algn="l" rtl="0">
                        <a:spcBef>
                          <a:spcPts val="0"/>
                        </a:spcBef>
                        <a:spcAft>
                          <a:spcPts val="0"/>
                        </a:spcAft>
                        <a:buNone/>
                      </a:pPr>
                      <a:r>
                        <a:rPr lang="en" sz="1200">
                          <a:solidFill>
                            <a:srgbClr val="2B1A78"/>
                          </a:solidFill>
                          <a:latin typeface="Lato"/>
                          <a:ea typeface="Lato"/>
                          <a:cs typeface="Lato"/>
                          <a:sym typeface="Lato"/>
                        </a:rPr>
                        <a:t>5 Years</a:t>
                      </a:r>
                      <a:endParaRPr sz="1100">
                        <a:solidFill>
                          <a:srgbClr val="2B1A78"/>
                        </a:solidFill>
                        <a:latin typeface="Lato"/>
                        <a:ea typeface="Lato"/>
                        <a:cs typeface="Lato"/>
                        <a:sym typeface="Lato"/>
                      </a:endParaRPr>
                    </a:p>
                  </a:txBody>
                  <a:tcPr marL="68600" marR="68600" marT="34300" marB="34300" anchor="ctr">
                    <a:lnL w="7150" cap="flat" cmpd="sng">
                      <a:solidFill>
                        <a:srgbClr val="000000">
                          <a:alpha val="0"/>
                        </a:srgbClr>
                      </a:solidFill>
                      <a:prstDash val="solid"/>
                      <a:round/>
                      <a:headEnd type="none" w="sm" len="sm"/>
                      <a:tailEnd type="none" w="sm" len="sm"/>
                    </a:lnL>
                    <a:lnR w="7150" cap="flat" cmpd="sng">
                      <a:solidFill>
                        <a:srgbClr val="000000">
                          <a:alpha val="0"/>
                        </a:srgbClr>
                      </a:solidFill>
                      <a:prstDash val="solid"/>
                      <a:round/>
                      <a:headEnd type="none" w="sm" len="sm"/>
                      <a:tailEnd type="none" w="sm" len="sm"/>
                    </a:lnR>
                    <a:lnT w="7150" cap="flat" cmpd="sng">
                      <a:solidFill>
                        <a:srgbClr val="000000">
                          <a:alpha val="0"/>
                        </a:srgbClr>
                      </a:solidFill>
                      <a:prstDash val="solid"/>
                      <a:round/>
                      <a:headEnd type="none" w="sm" len="sm"/>
                      <a:tailEnd type="none" w="sm" len="sm"/>
                    </a:lnT>
                    <a:lnB w="7150"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rgbClr val="2B1A78"/>
                          </a:solidFill>
                          <a:latin typeface="Lato"/>
                          <a:ea typeface="Lato"/>
                          <a:cs typeface="Lato"/>
                          <a:sym typeface="Lato"/>
                        </a:rPr>
                        <a:t>47,000 hrs</a:t>
                      </a:r>
                      <a:endParaRPr sz="1200">
                        <a:solidFill>
                          <a:srgbClr val="2B1A78"/>
                        </a:solidFill>
                        <a:latin typeface="Lato"/>
                        <a:ea typeface="Lato"/>
                        <a:cs typeface="Lato"/>
                        <a:sym typeface="Lato"/>
                      </a:endParaRPr>
                    </a:p>
                  </a:txBody>
                  <a:tcPr marL="68600" marR="68600" marT="34300" marB="34300" anchor="ctr">
                    <a:lnL w="7150" cap="flat" cmpd="sng">
                      <a:solidFill>
                        <a:srgbClr val="000000">
                          <a:alpha val="0"/>
                        </a:srgbClr>
                      </a:solidFill>
                      <a:prstDash val="solid"/>
                      <a:round/>
                      <a:headEnd type="none" w="sm" len="sm"/>
                      <a:tailEnd type="none" w="sm" len="sm"/>
                    </a:lnL>
                    <a:lnR w="7150" cap="flat" cmpd="sng">
                      <a:solidFill>
                        <a:srgbClr val="000000">
                          <a:alpha val="0"/>
                        </a:srgbClr>
                      </a:solidFill>
                      <a:prstDash val="solid"/>
                      <a:round/>
                      <a:headEnd type="none" w="sm" len="sm"/>
                      <a:tailEnd type="none" w="sm" len="sm"/>
                    </a:lnR>
                    <a:lnT w="7150" cap="flat" cmpd="sng">
                      <a:solidFill>
                        <a:srgbClr val="000000">
                          <a:alpha val="0"/>
                        </a:srgbClr>
                      </a:solidFill>
                      <a:prstDash val="solid"/>
                      <a:round/>
                      <a:headEnd type="none" w="sm" len="sm"/>
                      <a:tailEnd type="none" w="sm" len="sm"/>
                    </a:lnT>
                    <a:lnB w="7150"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rgbClr val="2B1A78"/>
                          </a:solidFill>
                          <a:latin typeface="Lato"/>
                          <a:ea typeface="Lato"/>
                          <a:cs typeface="Lato"/>
                          <a:sym typeface="Lato"/>
                        </a:rPr>
                        <a:t>$3.76M</a:t>
                      </a:r>
                      <a:endParaRPr sz="1100">
                        <a:solidFill>
                          <a:srgbClr val="2B1A78"/>
                        </a:solidFill>
                        <a:latin typeface="Lato"/>
                        <a:ea typeface="Lato"/>
                        <a:cs typeface="Lato"/>
                        <a:sym typeface="Lato"/>
                      </a:endParaRPr>
                    </a:p>
                  </a:txBody>
                  <a:tcPr marL="68600" marR="68600" marT="34300" marB="34300" anchor="ctr">
                    <a:lnL w="7150" cap="flat" cmpd="sng">
                      <a:solidFill>
                        <a:srgbClr val="000000">
                          <a:alpha val="0"/>
                        </a:srgbClr>
                      </a:solidFill>
                      <a:prstDash val="solid"/>
                      <a:round/>
                      <a:headEnd type="none" w="sm" len="sm"/>
                      <a:tailEnd type="none" w="sm" len="sm"/>
                    </a:lnL>
                    <a:lnR w="7150" cap="flat" cmpd="sng">
                      <a:solidFill>
                        <a:srgbClr val="000000">
                          <a:alpha val="0"/>
                        </a:srgbClr>
                      </a:solidFill>
                      <a:prstDash val="solid"/>
                      <a:round/>
                      <a:headEnd type="none" w="sm" len="sm"/>
                      <a:tailEnd type="none" w="sm" len="sm"/>
                    </a:lnR>
                    <a:lnT w="7150" cap="flat" cmpd="sng">
                      <a:solidFill>
                        <a:srgbClr val="000000">
                          <a:alpha val="0"/>
                        </a:srgbClr>
                      </a:solidFill>
                      <a:prstDash val="solid"/>
                      <a:round/>
                      <a:headEnd type="none" w="sm" len="sm"/>
                      <a:tailEnd type="none" w="sm" len="sm"/>
                    </a:lnT>
                    <a:lnB w="7150"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152400">
                <a:tc>
                  <a:txBody>
                    <a:bodyPr/>
                    <a:lstStyle/>
                    <a:p>
                      <a:pPr marL="0" marR="0" lvl="0" indent="0" algn="l" rtl="0">
                        <a:spcBef>
                          <a:spcPts val="0"/>
                        </a:spcBef>
                        <a:spcAft>
                          <a:spcPts val="0"/>
                        </a:spcAft>
                        <a:buNone/>
                      </a:pPr>
                      <a:r>
                        <a:rPr lang="en" sz="1200">
                          <a:solidFill>
                            <a:srgbClr val="2B1A78"/>
                          </a:solidFill>
                          <a:latin typeface="Lato"/>
                          <a:ea typeface="Lato"/>
                          <a:cs typeface="Lato"/>
                          <a:sym typeface="Lato"/>
                        </a:rPr>
                        <a:t>10 Years</a:t>
                      </a:r>
                      <a:endParaRPr sz="1100">
                        <a:solidFill>
                          <a:srgbClr val="2B1A78"/>
                        </a:solidFill>
                        <a:latin typeface="Lato"/>
                        <a:ea typeface="Lato"/>
                        <a:cs typeface="Lato"/>
                        <a:sym typeface="Lato"/>
                      </a:endParaRPr>
                    </a:p>
                  </a:txBody>
                  <a:tcPr marL="68600" marR="68600" marT="34300" marB="34300" anchor="ctr">
                    <a:lnL w="7150" cap="flat" cmpd="sng">
                      <a:solidFill>
                        <a:srgbClr val="000000">
                          <a:alpha val="0"/>
                        </a:srgbClr>
                      </a:solidFill>
                      <a:prstDash val="solid"/>
                      <a:round/>
                      <a:headEnd type="none" w="sm" len="sm"/>
                      <a:tailEnd type="none" w="sm" len="sm"/>
                    </a:lnL>
                    <a:lnR w="7150" cap="flat" cmpd="sng">
                      <a:solidFill>
                        <a:srgbClr val="000000">
                          <a:alpha val="0"/>
                        </a:srgbClr>
                      </a:solidFill>
                      <a:prstDash val="solid"/>
                      <a:round/>
                      <a:headEnd type="none" w="sm" len="sm"/>
                      <a:tailEnd type="none" w="sm" len="sm"/>
                    </a:lnR>
                    <a:lnT w="7150" cap="flat" cmpd="sng">
                      <a:solidFill>
                        <a:srgbClr val="000000">
                          <a:alpha val="0"/>
                        </a:srgbClr>
                      </a:solidFill>
                      <a:prstDash val="solid"/>
                      <a:round/>
                      <a:headEnd type="none" w="sm" len="sm"/>
                      <a:tailEnd type="none" w="sm" len="sm"/>
                    </a:lnT>
                    <a:lnB w="7150"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rgbClr val="2B1A78"/>
                          </a:solidFill>
                          <a:latin typeface="Lato"/>
                          <a:ea typeface="Lato"/>
                          <a:cs typeface="Lato"/>
                          <a:sym typeface="Lato"/>
                        </a:rPr>
                        <a:t>94,000 hrs</a:t>
                      </a:r>
                      <a:endParaRPr sz="1200">
                        <a:solidFill>
                          <a:srgbClr val="2B1A78"/>
                        </a:solidFill>
                        <a:latin typeface="Lato"/>
                        <a:ea typeface="Lato"/>
                        <a:cs typeface="Lato"/>
                        <a:sym typeface="Lato"/>
                      </a:endParaRPr>
                    </a:p>
                  </a:txBody>
                  <a:tcPr marL="68600" marR="68600" marT="34300" marB="34300" anchor="ctr">
                    <a:lnL w="7150" cap="flat" cmpd="sng">
                      <a:solidFill>
                        <a:srgbClr val="000000">
                          <a:alpha val="0"/>
                        </a:srgbClr>
                      </a:solidFill>
                      <a:prstDash val="solid"/>
                      <a:round/>
                      <a:headEnd type="none" w="sm" len="sm"/>
                      <a:tailEnd type="none" w="sm" len="sm"/>
                    </a:lnL>
                    <a:lnR w="7150" cap="flat" cmpd="sng">
                      <a:solidFill>
                        <a:srgbClr val="000000">
                          <a:alpha val="0"/>
                        </a:srgbClr>
                      </a:solidFill>
                      <a:prstDash val="solid"/>
                      <a:round/>
                      <a:headEnd type="none" w="sm" len="sm"/>
                      <a:tailEnd type="none" w="sm" len="sm"/>
                    </a:lnR>
                    <a:lnT w="7150" cap="flat" cmpd="sng">
                      <a:solidFill>
                        <a:srgbClr val="000000">
                          <a:alpha val="0"/>
                        </a:srgbClr>
                      </a:solidFill>
                      <a:prstDash val="solid"/>
                      <a:round/>
                      <a:headEnd type="none" w="sm" len="sm"/>
                      <a:tailEnd type="none" w="sm" len="sm"/>
                    </a:lnT>
                    <a:lnB w="7150"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dirty="0">
                          <a:solidFill>
                            <a:srgbClr val="2B1A78"/>
                          </a:solidFill>
                          <a:latin typeface="Lato"/>
                          <a:ea typeface="Lato"/>
                          <a:cs typeface="Lato"/>
                          <a:sym typeface="Lato"/>
                        </a:rPr>
                        <a:t>$7.52M</a:t>
                      </a:r>
                      <a:endParaRPr sz="1100" dirty="0">
                        <a:solidFill>
                          <a:srgbClr val="2B1A78"/>
                        </a:solidFill>
                        <a:latin typeface="Lato"/>
                        <a:ea typeface="Lato"/>
                        <a:cs typeface="Lato"/>
                        <a:sym typeface="Lato"/>
                      </a:endParaRPr>
                    </a:p>
                  </a:txBody>
                  <a:tcPr marL="68600" marR="68600" marT="34300" marB="34300" anchor="ctr">
                    <a:lnL w="7150" cap="flat" cmpd="sng">
                      <a:solidFill>
                        <a:srgbClr val="000000">
                          <a:alpha val="0"/>
                        </a:srgbClr>
                      </a:solidFill>
                      <a:prstDash val="solid"/>
                      <a:round/>
                      <a:headEnd type="none" w="sm" len="sm"/>
                      <a:tailEnd type="none" w="sm" len="sm"/>
                    </a:lnL>
                    <a:lnR w="7150" cap="flat" cmpd="sng">
                      <a:solidFill>
                        <a:srgbClr val="000000">
                          <a:alpha val="0"/>
                        </a:srgbClr>
                      </a:solidFill>
                      <a:prstDash val="solid"/>
                      <a:round/>
                      <a:headEnd type="none" w="sm" len="sm"/>
                      <a:tailEnd type="none" w="sm" len="sm"/>
                    </a:lnR>
                    <a:lnT w="7150" cap="flat" cmpd="sng">
                      <a:solidFill>
                        <a:srgbClr val="000000">
                          <a:alpha val="0"/>
                        </a:srgbClr>
                      </a:solidFill>
                      <a:prstDash val="solid"/>
                      <a:round/>
                      <a:headEnd type="none" w="sm" len="sm"/>
                      <a:tailEnd type="none" w="sm" len="sm"/>
                    </a:lnT>
                    <a:lnB w="7150"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51" name="Google Shape;351;p53"/>
          <p:cNvSpPr txBox="1"/>
          <p:nvPr/>
        </p:nvSpPr>
        <p:spPr>
          <a:xfrm>
            <a:off x="631858" y="643812"/>
            <a:ext cx="74553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u="sng">
                <a:solidFill>
                  <a:srgbClr val="0097A7"/>
                </a:solidFill>
                <a:latin typeface="Lato"/>
                <a:ea typeface="Lato"/>
                <a:cs typeface="Lato"/>
                <a:sym typeface="Lato"/>
                <a:hlinkClick r:id="rId4">
                  <a:extLst>
                    <a:ext uri="{A12FA001-AC4F-418D-AE19-62706E023703}">
                      <ahyp:hlinkClr xmlns:ahyp="http://schemas.microsoft.com/office/drawing/2018/hyperlinkcolor" val="tx"/>
                    </a:ext>
                  </a:extLst>
                </a:hlinkClick>
              </a:rPr>
              <a:t>https://github.cms.gov/ospo/shareitsavings?tab=readme-ov-file#methodology</a:t>
            </a:r>
            <a:r>
              <a:rPr lang="en" sz="1500" b="1">
                <a:solidFill>
                  <a:srgbClr val="2B1A78"/>
                </a:solidFill>
                <a:latin typeface="Lato"/>
                <a:ea typeface="Lato"/>
                <a:cs typeface="Lato"/>
                <a:sym typeface="Lato"/>
              </a:rPr>
              <a:t> </a:t>
            </a:r>
            <a:endParaRPr sz="1100" b="1">
              <a:solidFill>
                <a:srgbClr val="2B1A78"/>
              </a:solidFill>
              <a:latin typeface="Lato"/>
              <a:ea typeface="Lato"/>
              <a:cs typeface="Lato"/>
              <a:sym typeface="Lato"/>
            </a:endParaRPr>
          </a:p>
        </p:txBody>
      </p:sp>
      <p:graphicFrame>
        <p:nvGraphicFramePr>
          <p:cNvPr id="352" name="Google Shape;352;p53"/>
          <p:cNvGraphicFramePr/>
          <p:nvPr>
            <p:extLst>
              <p:ext uri="{D42A27DB-BD31-4B8C-83A1-F6EECF244321}">
                <p14:modId xmlns:p14="http://schemas.microsoft.com/office/powerpoint/2010/main" val="2079605975"/>
              </p:ext>
            </p:extLst>
          </p:nvPr>
        </p:nvGraphicFramePr>
        <p:xfrm>
          <a:off x="6610598" y="3596588"/>
          <a:ext cx="2269850" cy="1005920"/>
        </p:xfrm>
        <a:graphic>
          <a:graphicData uri="http://schemas.openxmlformats.org/drawingml/2006/table">
            <a:tbl>
              <a:tblPr firstRow="1">
                <a:noFill/>
                <a:tableStyleId>{DD9C86DE-4352-445B-A8BE-7707A2B0B6B8}</a:tableStyleId>
              </a:tblPr>
              <a:tblGrid>
                <a:gridCol w="1266125">
                  <a:extLst>
                    <a:ext uri="{9D8B030D-6E8A-4147-A177-3AD203B41FA5}">
                      <a16:colId xmlns:a16="http://schemas.microsoft.com/office/drawing/2014/main" val="20000"/>
                    </a:ext>
                  </a:extLst>
                </a:gridCol>
                <a:gridCol w="1003725">
                  <a:extLst>
                    <a:ext uri="{9D8B030D-6E8A-4147-A177-3AD203B41FA5}">
                      <a16:colId xmlns:a16="http://schemas.microsoft.com/office/drawing/2014/main" val="20001"/>
                    </a:ext>
                  </a:extLst>
                </a:gridCol>
              </a:tblGrid>
              <a:tr h="200525">
                <a:tc>
                  <a:txBody>
                    <a:bodyPr/>
                    <a:lstStyle/>
                    <a:p>
                      <a:pPr marL="0" marR="0" lvl="0" indent="0" algn="l" rtl="0">
                        <a:spcBef>
                          <a:spcPts val="0"/>
                        </a:spcBef>
                        <a:spcAft>
                          <a:spcPts val="0"/>
                        </a:spcAft>
                        <a:buNone/>
                      </a:pPr>
                      <a:r>
                        <a:rPr lang="en" sz="1200">
                          <a:solidFill>
                            <a:srgbClr val="2B1A78"/>
                          </a:solidFill>
                          <a:latin typeface="Lato"/>
                          <a:ea typeface="Lato"/>
                          <a:cs typeface="Lato"/>
                          <a:sym typeface="Lato"/>
                        </a:rPr>
                        <a:t>Reuse Rate</a:t>
                      </a:r>
                      <a:endParaRPr sz="1100">
                        <a:solidFill>
                          <a:srgbClr val="2B1A78"/>
                        </a:solidFill>
                        <a:latin typeface="Lato"/>
                        <a:ea typeface="Lato"/>
                        <a:cs typeface="Lato"/>
                        <a:sym typeface="Lato"/>
                      </a:endParaRPr>
                    </a:p>
                  </a:txBody>
                  <a:tcPr marL="68600" marR="68600" marT="34300" marB="34300" anchor="ctr">
                    <a:lnL w="7150" cap="flat" cmpd="sng">
                      <a:solidFill>
                        <a:srgbClr val="000000">
                          <a:alpha val="0"/>
                        </a:srgbClr>
                      </a:solidFill>
                      <a:prstDash val="solid"/>
                      <a:round/>
                      <a:headEnd type="none" w="sm" len="sm"/>
                      <a:tailEnd type="none" w="sm" len="sm"/>
                    </a:lnL>
                    <a:lnR w="7150" cap="flat" cmpd="sng">
                      <a:solidFill>
                        <a:srgbClr val="000000">
                          <a:alpha val="0"/>
                        </a:srgbClr>
                      </a:solidFill>
                      <a:prstDash val="solid"/>
                      <a:round/>
                      <a:headEnd type="none" w="sm" len="sm"/>
                      <a:tailEnd type="none" w="sm" len="sm"/>
                    </a:lnR>
                    <a:lnT w="71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rgbClr val="2B1A78"/>
                          </a:solidFill>
                          <a:latin typeface="Lato"/>
                          <a:ea typeface="Lato"/>
                          <a:cs typeface="Lato"/>
                          <a:sym typeface="Lato"/>
                        </a:rPr>
                        <a:t>Cost Savings</a:t>
                      </a:r>
                      <a:endParaRPr sz="1100">
                        <a:solidFill>
                          <a:srgbClr val="2B1A78"/>
                        </a:solidFill>
                        <a:latin typeface="Lato"/>
                        <a:ea typeface="Lato"/>
                        <a:cs typeface="Lato"/>
                        <a:sym typeface="Lato"/>
                      </a:endParaRPr>
                    </a:p>
                  </a:txBody>
                  <a:tcPr marL="68600" marR="68600" marT="34300" marB="34300" anchor="ctr">
                    <a:lnL w="7150" cap="flat" cmpd="sng">
                      <a:solidFill>
                        <a:srgbClr val="000000">
                          <a:alpha val="0"/>
                        </a:srgbClr>
                      </a:solidFill>
                      <a:prstDash val="solid"/>
                      <a:round/>
                      <a:headEnd type="none" w="sm" len="sm"/>
                      <a:tailEnd type="none" w="sm" len="sm"/>
                    </a:lnL>
                    <a:lnR w="7150" cap="flat" cmpd="sng">
                      <a:solidFill>
                        <a:srgbClr val="000000">
                          <a:alpha val="0"/>
                        </a:srgbClr>
                      </a:solidFill>
                      <a:prstDash val="solid"/>
                      <a:round/>
                      <a:headEnd type="none" w="sm" len="sm"/>
                      <a:tailEnd type="none" w="sm" len="sm"/>
                    </a:lnR>
                    <a:lnT w="71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00525">
                <a:tc>
                  <a:txBody>
                    <a:bodyPr/>
                    <a:lstStyle/>
                    <a:p>
                      <a:pPr marL="0" marR="0" lvl="0" indent="0" algn="l" rtl="0">
                        <a:spcBef>
                          <a:spcPts val="0"/>
                        </a:spcBef>
                        <a:spcAft>
                          <a:spcPts val="0"/>
                        </a:spcAft>
                        <a:buNone/>
                      </a:pPr>
                      <a:r>
                        <a:rPr lang="en" sz="1200">
                          <a:solidFill>
                            <a:srgbClr val="2B1A78"/>
                          </a:solidFill>
                          <a:latin typeface="Lato"/>
                          <a:ea typeface="Lato"/>
                          <a:cs typeface="Lato"/>
                          <a:sym typeface="Lato"/>
                        </a:rPr>
                        <a:t>1% reuse</a:t>
                      </a:r>
                      <a:endParaRPr sz="1100">
                        <a:solidFill>
                          <a:srgbClr val="2B1A78"/>
                        </a:solidFill>
                        <a:latin typeface="Lato"/>
                        <a:ea typeface="Lato"/>
                        <a:cs typeface="Lato"/>
                        <a:sym typeface="Lato"/>
                      </a:endParaRPr>
                    </a:p>
                  </a:txBody>
                  <a:tcPr marL="68600" marR="68600" marT="34300" marB="34300" anchor="ctr">
                    <a:lnL w="7150" cap="flat" cmpd="sng">
                      <a:solidFill>
                        <a:srgbClr val="000000">
                          <a:alpha val="0"/>
                        </a:srgbClr>
                      </a:solidFill>
                      <a:prstDash val="solid"/>
                      <a:round/>
                      <a:headEnd type="none" w="sm" len="sm"/>
                      <a:tailEnd type="none" w="sm" len="sm"/>
                    </a:lnL>
                    <a:lnR w="7150"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7150"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rgbClr val="2B1A78"/>
                          </a:solidFill>
                          <a:latin typeface="Lato"/>
                          <a:ea typeface="Lato"/>
                          <a:cs typeface="Lato"/>
                          <a:sym typeface="Lato"/>
                        </a:rPr>
                        <a:t>$5M</a:t>
                      </a:r>
                      <a:endParaRPr sz="1100">
                        <a:solidFill>
                          <a:srgbClr val="2B1A78"/>
                        </a:solidFill>
                        <a:latin typeface="Lato"/>
                        <a:ea typeface="Lato"/>
                        <a:cs typeface="Lato"/>
                        <a:sym typeface="Lato"/>
                      </a:endParaRPr>
                    </a:p>
                  </a:txBody>
                  <a:tcPr marL="68600" marR="68600" marT="34300" marB="34300" anchor="ctr">
                    <a:lnL w="7150" cap="flat" cmpd="sng">
                      <a:solidFill>
                        <a:srgbClr val="000000">
                          <a:alpha val="0"/>
                        </a:srgbClr>
                      </a:solidFill>
                      <a:prstDash val="solid"/>
                      <a:round/>
                      <a:headEnd type="none" w="sm" len="sm"/>
                      <a:tailEnd type="none" w="sm" len="sm"/>
                    </a:lnL>
                    <a:lnR w="7150"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7150"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200525">
                <a:tc>
                  <a:txBody>
                    <a:bodyPr/>
                    <a:lstStyle/>
                    <a:p>
                      <a:pPr marL="0" marR="0" lvl="0" indent="0" algn="l" rtl="0">
                        <a:spcBef>
                          <a:spcPts val="0"/>
                        </a:spcBef>
                        <a:spcAft>
                          <a:spcPts val="0"/>
                        </a:spcAft>
                        <a:buNone/>
                      </a:pPr>
                      <a:r>
                        <a:rPr lang="en" sz="1200">
                          <a:solidFill>
                            <a:srgbClr val="2B1A78"/>
                          </a:solidFill>
                          <a:latin typeface="Lato"/>
                          <a:ea typeface="Lato"/>
                          <a:cs typeface="Lato"/>
                          <a:sym typeface="Lato"/>
                        </a:rPr>
                        <a:t>5% reuse</a:t>
                      </a:r>
                      <a:endParaRPr sz="1100">
                        <a:solidFill>
                          <a:srgbClr val="2B1A78"/>
                        </a:solidFill>
                        <a:latin typeface="Lato"/>
                        <a:ea typeface="Lato"/>
                        <a:cs typeface="Lato"/>
                        <a:sym typeface="Lato"/>
                      </a:endParaRPr>
                    </a:p>
                  </a:txBody>
                  <a:tcPr marL="68600" marR="68600" marT="34300" marB="34300" anchor="ctr">
                    <a:lnL w="7150" cap="flat" cmpd="sng">
                      <a:solidFill>
                        <a:srgbClr val="000000">
                          <a:alpha val="0"/>
                        </a:srgbClr>
                      </a:solidFill>
                      <a:prstDash val="solid"/>
                      <a:round/>
                      <a:headEnd type="none" w="sm" len="sm"/>
                      <a:tailEnd type="none" w="sm" len="sm"/>
                    </a:lnL>
                    <a:lnR w="7150" cap="flat" cmpd="sng">
                      <a:solidFill>
                        <a:srgbClr val="000000">
                          <a:alpha val="0"/>
                        </a:srgbClr>
                      </a:solidFill>
                      <a:prstDash val="solid"/>
                      <a:round/>
                      <a:headEnd type="none" w="sm" len="sm"/>
                      <a:tailEnd type="none" w="sm" len="sm"/>
                    </a:lnR>
                    <a:lnT w="7150" cap="flat" cmpd="sng">
                      <a:solidFill>
                        <a:srgbClr val="000000">
                          <a:alpha val="0"/>
                        </a:srgbClr>
                      </a:solidFill>
                      <a:prstDash val="solid"/>
                      <a:round/>
                      <a:headEnd type="none" w="sm" len="sm"/>
                      <a:tailEnd type="none" w="sm" len="sm"/>
                    </a:lnT>
                    <a:lnB w="7150"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rgbClr val="2B1A78"/>
                          </a:solidFill>
                          <a:latin typeface="Lato"/>
                          <a:ea typeface="Lato"/>
                          <a:cs typeface="Lato"/>
                          <a:sym typeface="Lato"/>
                        </a:rPr>
                        <a:t>$28M</a:t>
                      </a:r>
                      <a:endParaRPr sz="1100">
                        <a:solidFill>
                          <a:srgbClr val="2B1A78"/>
                        </a:solidFill>
                        <a:latin typeface="Lato"/>
                        <a:ea typeface="Lato"/>
                        <a:cs typeface="Lato"/>
                        <a:sym typeface="Lato"/>
                      </a:endParaRPr>
                    </a:p>
                  </a:txBody>
                  <a:tcPr marL="68600" marR="68600" marT="34300" marB="34300" anchor="ctr">
                    <a:lnL w="7150" cap="flat" cmpd="sng">
                      <a:solidFill>
                        <a:srgbClr val="000000">
                          <a:alpha val="0"/>
                        </a:srgbClr>
                      </a:solidFill>
                      <a:prstDash val="solid"/>
                      <a:round/>
                      <a:headEnd type="none" w="sm" len="sm"/>
                      <a:tailEnd type="none" w="sm" len="sm"/>
                    </a:lnL>
                    <a:lnR w="7150" cap="flat" cmpd="sng">
                      <a:solidFill>
                        <a:srgbClr val="000000">
                          <a:alpha val="0"/>
                        </a:srgbClr>
                      </a:solidFill>
                      <a:prstDash val="solid"/>
                      <a:round/>
                      <a:headEnd type="none" w="sm" len="sm"/>
                      <a:tailEnd type="none" w="sm" len="sm"/>
                    </a:lnR>
                    <a:lnT w="7150" cap="flat" cmpd="sng">
                      <a:solidFill>
                        <a:srgbClr val="000000">
                          <a:alpha val="0"/>
                        </a:srgbClr>
                      </a:solidFill>
                      <a:prstDash val="solid"/>
                      <a:round/>
                      <a:headEnd type="none" w="sm" len="sm"/>
                      <a:tailEnd type="none" w="sm" len="sm"/>
                    </a:lnT>
                    <a:lnB w="7150"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00525">
                <a:tc>
                  <a:txBody>
                    <a:bodyPr/>
                    <a:lstStyle/>
                    <a:p>
                      <a:pPr marL="0" marR="0" lvl="0" indent="0" algn="l" rtl="0">
                        <a:spcBef>
                          <a:spcPts val="0"/>
                        </a:spcBef>
                        <a:spcAft>
                          <a:spcPts val="0"/>
                        </a:spcAft>
                        <a:buNone/>
                      </a:pPr>
                      <a:r>
                        <a:rPr lang="en" sz="1200">
                          <a:solidFill>
                            <a:srgbClr val="2B1A78"/>
                          </a:solidFill>
                          <a:latin typeface="Lato"/>
                          <a:ea typeface="Lato"/>
                          <a:cs typeface="Lato"/>
                          <a:sym typeface="Lato"/>
                        </a:rPr>
                        <a:t>10% reuse</a:t>
                      </a:r>
                      <a:endParaRPr sz="1100">
                        <a:solidFill>
                          <a:srgbClr val="2B1A78"/>
                        </a:solidFill>
                        <a:latin typeface="Lato"/>
                        <a:ea typeface="Lato"/>
                        <a:cs typeface="Lato"/>
                        <a:sym typeface="Lato"/>
                      </a:endParaRPr>
                    </a:p>
                  </a:txBody>
                  <a:tcPr marL="68600" marR="68600" marT="34300" marB="34300" anchor="ctr">
                    <a:lnL w="7150" cap="flat" cmpd="sng">
                      <a:solidFill>
                        <a:srgbClr val="000000">
                          <a:alpha val="0"/>
                        </a:srgbClr>
                      </a:solidFill>
                      <a:prstDash val="solid"/>
                      <a:round/>
                      <a:headEnd type="none" w="sm" len="sm"/>
                      <a:tailEnd type="none" w="sm" len="sm"/>
                    </a:lnL>
                    <a:lnR w="7150" cap="flat" cmpd="sng">
                      <a:solidFill>
                        <a:srgbClr val="000000">
                          <a:alpha val="0"/>
                        </a:srgbClr>
                      </a:solidFill>
                      <a:prstDash val="solid"/>
                      <a:round/>
                      <a:headEnd type="none" w="sm" len="sm"/>
                      <a:tailEnd type="none" w="sm" len="sm"/>
                    </a:lnR>
                    <a:lnT w="7150" cap="flat" cmpd="sng">
                      <a:solidFill>
                        <a:srgbClr val="000000">
                          <a:alpha val="0"/>
                        </a:srgbClr>
                      </a:solidFill>
                      <a:prstDash val="solid"/>
                      <a:round/>
                      <a:headEnd type="none" w="sm" len="sm"/>
                      <a:tailEnd type="none" w="sm" len="sm"/>
                    </a:lnT>
                    <a:lnB w="7150"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dirty="0">
                          <a:solidFill>
                            <a:srgbClr val="2B1A78"/>
                          </a:solidFill>
                          <a:latin typeface="Lato"/>
                          <a:ea typeface="Lato"/>
                          <a:cs typeface="Lato"/>
                          <a:sym typeface="Lato"/>
                        </a:rPr>
                        <a:t>$56M</a:t>
                      </a:r>
                      <a:endParaRPr sz="1100" dirty="0">
                        <a:solidFill>
                          <a:srgbClr val="2B1A78"/>
                        </a:solidFill>
                        <a:latin typeface="Lato"/>
                        <a:ea typeface="Lato"/>
                        <a:cs typeface="Lato"/>
                        <a:sym typeface="Lato"/>
                      </a:endParaRPr>
                    </a:p>
                  </a:txBody>
                  <a:tcPr marL="68600" marR="68600" marT="34300" marB="34300" anchor="ctr">
                    <a:lnL w="7150" cap="flat" cmpd="sng">
                      <a:solidFill>
                        <a:srgbClr val="000000">
                          <a:alpha val="0"/>
                        </a:srgbClr>
                      </a:solidFill>
                      <a:prstDash val="solid"/>
                      <a:round/>
                      <a:headEnd type="none" w="sm" len="sm"/>
                      <a:tailEnd type="none" w="sm" len="sm"/>
                    </a:lnL>
                    <a:lnR w="7150" cap="flat" cmpd="sng">
                      <a:solidFill>
                        <a:srgbClr val="000000">
                          <a:alpha val="0"/>
                        </a:srgbClr>
                      </a:solidFill>
                      <a:prstDash val="solid"/>
                      <a:round/>
                      <a:headEnd type="none" w="sm" len="sm"/>
                      <a:tailEnd type="none" w="sm" len="sm"/>
                    </a:lnR>
                    <a:lnT w="7150" cap="flat" cmpd="sng">
                      <a:solidFill>
                        <a:srgbClr val="000000">
                          <a:alpha val="0"/>
                        </a:srgbClr>
                      </a:solidFill>
                      <a:prstDash val="solid"/>
                      <a:round/>
                      <a:headEnd type="none" w="sm" len="sm"/>
                      <a:tailEnd type="none" w="sm" len="sm"/>
                    </a:lnT>
                    <a:lnB w="7150"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53" name="Google Shape;353;p53"/>
          <p:cNvSpPr/>
          <p:nvPr/>
        </p:nvSpPr>
        <p:spPr>
          <a:xfrm>
            <a:off x="3319978" y="3719639"/>
            <a:ext cx="2854200" cy="10389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200"/>
              <a:buFont typeface="Arial"/>
              <a:buNone/>
            </a:pPr>
            <a:r>
              <a:rPr lang="en" sz="1200" i="0" u="none" strike="noStrike" cap="none">
                <a:solidFill>
                  <a:srgbClr val="2B1A78"/>
                </a:solidFill>
                <a:latin typeface="Lato"/>
                <a:ea typeface="Lato"/>
                <a:cs typeface="Lato"/>
                <a:sym typeface="Lato"/>
              </a:rPr>
              <a:t>CMS's annual IT spending for internal and contractor-operated systems was ~$2.8B (FY2023).</a:t>
            </a:r>
            <a:endParaRPr sz="1100">
              <a:solidFill>
                <a:srgbClr val="2B1A78"/>
              </a:solidFill>
              <a:latin typeface="Lato"/>
              <a:ea typeface="Lato"/>
              <a:cs typeface="Lato"/>
              <a:sym typeface="Lato"/>
            </a:endParaRPr>
          </a:p>
          <a:p>
            <a:pPr marL="0" marR="0" lvl="0" indent="0" algn="l" rtl="0">
              <a:lnSpc>
                <a:spcPct val="100000"/>
              </a:lnSpc>
              <a:spcBef>
                <a:spcPts val="0"/>
              </a:spcBef>
              <a:spcAft>
                <a:spcPts val="0"/>
              </a:spcAft>
              <a:buNone/>
            </a:pPr>
            <a:endParaRPr sz="900" i="0" u="none" strike="noStrike" cap="none">
              <a:solidFill>
                <a:srgbClr val="2B1A78"/>
              </a:solidFill>
              <a:latin typeface="Lato"/>
              <a:ea typeface="Lato"/>
              <a:cs typeface="Lato"/>
              <a:sym typeface="Lato"/>
            </a:endParaRPr>
          </a:p>
          <a:p>
            <a:pPr marL="0" marR="0" lvl="0" indent="-57150" algn="l" rtl="0">
              <a:lnSpc>
                <a:spcPct val="100000"/>
              </a:lnSpc>
              <a:spcBef>
                <a:spcPts val="0"/>
              </a:spcBef>
              <a:spcAft>
                <a:spcPts val="0"/>
              </a:spcAft>
              <a:buClr>
                <a:srgbClr val="2B1A78"/>
              </a:buClr>
              <a:buSzPts val="900"/>
              <a:buFont typeface="Arial"/>
              <a:buChar char="•"/>
            </a:pPr>
            <a:r>
              <a:rPr lang="en" sz="900" i="0" u="none" strike="noStrike" cap="none">
                <a:solidFill>
                  <a:srgbClr val="2B1A78"/>
                </a:solidFill>
                <a:latin typeface="Lato"/>
                <a:ea typeface="Lato"/>
                <a:cs typeface="Lato"/>
                <a:sym typeface="Lato"/>
              </a:rPr>
              <a:t> Operations &amp; maintenance: ~$2.1B</a:t>
            </a:r>
            <a:endParaRPr sz="1100">
              <a:solidFill>
                <a:srgbClr val="2B1A78"/>
              </a:solidFill>
              <a:latin typeface="Lato"/>
              <a:ea typeface="Lato"/>
              <a:cs typeface="Lato"/>
              <a:sym typeface="Lato"/>
            </a:endParaRPr>
          </a:p>
          <a:p>
            <a:pPr marL="0" marR="0" lvl="0" indent="-57150" algn="l" rtl="0">
              <a:lnSpc>
                <a:spcPct val="100000"/>
              </a:lnSpc>
              <a:spcBef>
                <a:spcPts val="0"/>
              </a:spcBef>
              <a:spcAft>
                <a:spcPts val="0"/>
              </a:spcAft>
              <a:buClr>
                <a:srgbClr val="2B1A78"/>
              </a:buClr>
              <a:buSzPts val="900"/>
              <a:buFont typeface="Arial"/>
              <a:buChar char="•"/>
            </a:pPr>
            <a:r>
              <a:rPr lang="en" sz="900" i="0" u="none" strike="noStrike" cap="none">
                <a:solidFill>
                  <a:srgbClr val="2B1A78"/>
                </a:solidFill>
                <a:latin typeface="Lato"/>
                <a:ea typeface="Lato"/>
                <a:cs typeface="Lato"/>
                <a:sym typeface="Lato"/>
              </a:rPr>
              <a:t> Development, Modernization, &amp; Enhancement: ~$700M</a:t>
            </a:r>
            <a:endParaRPr sz="1100">
              <a:solidFill>
                <a:srgbClr val="2B1A78"/>
              </a:solidFill>
              <a:latin typeface="Lato"/>
              <a:ea typeface="Lato"/>
              <a:cs typeface="Lato"/>
              <a:sym typeface="Lato"/>
            </a:endParaRPr>
          </a:p>
        </p:txBody>
      </p:sp>
      <p:sp>
        <p:nvSpPr>
          <p:cNvPr id="354" name="Google Shape;354;p53"/>
          <p:cNvSpPr txBox="1"/>
          <p:nvPr/>
        </p:nvSpPr>
        <p:spPr>
          <a:xfrm>
            <a:off x="574221" y="979536"/>
            <a:ext cx="2501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a:solidFill>
                  <a:srgbClr val="2B1A78"/>
                </a:solidFill>
                <a:latin typeface="Source Sans Pro"/>
                <a:ea typeface="Source Sans Pro"/>
                <a:cs typeface="Source Sans Pro"/>
                <a:sym typeface="Source Sans Pro"/>
              </a:rPr>
              <a:t>80% reduction, 1 hr per repository, 10K repos</a:t>
            </a:r>
            <a:endParaRPr sz="1100">
              <a:solidFill>
                <a:srgbClr val="2B1A78"/>
              </a:solidFill>
              <a:latin typeface="Source Sans Pro"/>
              <a:ea typeface="Source Sans Pro"/>
              <a:cs typeface="Source Sans Pro"/>
              <a:sym typeface="Source Sans Pro"/>
            </a:endParaRPr>
          </a:p>
        </p:txBody>
      </p:sp>
      <p:sp>
        <p:nvSpPr>
          <p:cNvPr id="355" name="Google Shape;355;p53"/>
          <p:cNvSpPr txBox="1"/>
          <p:nvPr/>
        </p:nvSpPr>
        <p:spPr>
          <a:xfrm>
            <a:off x="3171368" y="979536"/>
            <a:ext cx="2986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a:solidFill>
                  <a:srgbClr val="2B1A78"/>
                </a:solidFill>
                <a:latin typeface="Source Sans Pro"/>
                <a:ea typeface="Source Sans Pro"/>
                <a:cs typeface="Source Sans Pro"/>
                <a:sym typeface="Source Sans Pro"/>
              </a:rPr>
              <a:t>$80/hr rate (GS 13/14 ~$100-150, Contractor ~$100-200)</a:t>
            </a:r>
            <a:endParaRPr sz="1100">
              <a:solidFill>
                <a:srgbClr val="2B1A78"/>
              </a:solidFill>
              <a:latin typeface="Source Sans Pro"/>
              <a:ea typeface="Source Sans Pro"/>
              <a:cs typeface="Source Sans Pro"/>
              <a:sym typeface="Source Sans Pro"/>
            </a:endParaRPr>
          </a:p>
        </p:txBody>
      </p:sp>
      <p:sp>
        <p:nvSpPr>
          <p:cNvPr id="356" name="Google Shape;356;p53"/>
          <p:cNvSpPr txBox="1"/>
          <p:nvPr/>
        </p:nvSpPr>
        <p:spPr>
          <a:xfrm>
            <a:off x="6395518" y="979536"/>
            <a:ext cx="26943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a:solidFill>
                  <a:srgbClr val="2B1A78"/>
                </a:solidFill>
                <a:latin typeface="Source Sans Pro"/>
                <a:ea typeface="Source Sans Pro"/>
                <a:cs typeface="Source Sans Pro"/>
                <a:sym typeface="Source Sans Pro"/>
              </a:rPr>
              <a:t>CMS DME Budget of $700M, at 80% reuse efficiency </a:t>
            </a:r>
            <a:endParaRPr sz="1100">
              <a:solidFill>
                <a:srgbClr val="2B1A78"/>
              </a:solidFill>
              <a:latin typeface="Source Sans Pro"/>
              <a:ea typeface="Source Sans Pro"/>
              <a:cs typeface="Source Sans Pro"/>
              <a:sym typeface="Source Sans Pro"/>
            </a:endParaRPr>
          </a:p>
        </p:txBody>
      </p:sp>
      <p:sp>
        <p:nvSpPr>
          <p:cNvPr id="357" name="Google Shape;357;p53"/>
          <p:cNvSpPr txBox="1"/>
          <p:nvPr/>
        </p:nvSpPr>
        <p:spPr>
          <a:xfrm>
            <a:off x="287400" y="4736300"/>
            <a:ext cx="271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latin typeface="Lato"/>
                <a:ea typeface="Lato"/>
                <a:cs typeface="Lato"/>
                <a:sym typeface="Lato"/>
                <a:hlinkClick r:id="rId5"/>
              </a:rPr>
              <a:t>https://github.com/DSACMS/share-it-savings</a:t>
            </a:r>
            <a:endParaRPr sz="10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FB446"/>
            </a:gs>
            <a:gs pos="100000">
              <a:srgbClr val="E7736F"/>
            </a:gs>
          </a:gsLst>
          <a:lin ang="18900044" scaled="0"/>
        </a:gradFill>
        <a:effectLst/>
      </p:bgPr>
    </p:bg>
    <p:spTree>
      <p:nvGrpSpPr>
        <p:cNvPr id="1" name="Shape 361"/>
        <p:cNvGrpSpPr/>
        <p:nvPr/>
      </p:nvGrpSpPr>
      <p:grpSpPr>
        <a:xfrm>
          <a:off x="0" y="0"/>
          <a:ext cx="0" cy="0"/>
          <a:chOff x="0" y="0"/>
          <a:chExt cx="0" cy="0"/>
        </a:xfrm>
      </p:grpSpPr>
      <p:grpSp>
        <p:nvGrpSpPr>
          <p:cNvPr id="362" name="Google Shape;362;p54">
            <a:extLst>
              <a:ext uri="{C183D7F6-B498-43B3-948B-1728B52AA6E4}">
                <adec:decorative xmlns:adec="http://schemas.microsoft.com/office/drawing/2017/decorative" val="1"/>
              </a:ext>
            </a:extLst>
          </p:cNvPr>
          <p:cNvGrpSpPr/>
          <p:nvPr/>
        </p:nvGrpSpPr>
        <p:grpSpPr>
          <a:xfrm>
            <a:off x="1239150" y="748418"/>
            <a:ext cx="6665700" cy="3267009"/>
            <a:chOff x="801000" y="457628"/>
            <a:chExt cx="6665700" cy="3267009"/>
          </a:xfrm>
        </p:grpSpPr>
        <p:sp>
          <p:nvSpPr>
            <p:cNvPr id="363" name="Google Shape;363;p54"/>
            <p:cNvSpPr txBox="1"/>
            <p:nvPr/>
          </p:nvSpPr>
          <p:spPr>
            <a:xfrm>
              <a:off x="801000" y="457637"/>
              <a:ext cx="6665700" cy="3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0" b="1">
                  <a:solidFill>
                    <a:srgbClr val="2B1A78"/>
                  </a:solidFill>
                  <a:latin typeface="Lato"/>
                  <a:ea typeface="Lato"/>
                  <a:cs typeface="Lato"/>
                  <a:sym typeface="Lato"/>
                </a:rPr>
                <a:t>Thank You Formfest!</a:t>
              </a:r>
              <a:endParaRPr sz="7000" b="1">
                <a:solidFill>
                  <a:srgbClr val="2B1A78"/>
                </a:solidFill>
                <a:latin typeface="Lato"/>
                <a:ea typeface="Lato"/>
                <a:cs typeface="Lato"/>
                <a:sym typeface="Lato"/>
              </a:endParaRPr>
            </a:p>
            <a:p>
              <a:pPr marL="0" lvl="0" indent="0" algn="l" rtl="0">
                <a:spcBef>
                  <a:spcPts val="0"/>
                </a:spcBef>
                <a:spcAft>
                  <a:spcPts val="0"/>
                </a:spcAft>
                <a:buNone/>
              </a:pPr>
              <a:endParaRPr sz="1200" b="1">
                <a:solidFill>
                  <a:srgbClr val="2B1A78"/>
                </a:solidFill>
                <a:latin typeface="Lato"/>
                <a:ea typeface="Lato"/>
                <a:cs typeface="Lato"/>
                <a:sym typeface="Lato"/>
              </a:endParaRPr>
            </a:p>
            <a:p>
              <a:pPr marL="0" lvl="0" indent="0" algn="l" rtl="0">
                <a:spcBef>
                  <a:spcPts val="0"/>
                </a:spcBef>
                <a:spcAft>
                  <a:spcPts val="0"/>
                </a:spcAft>
                <a:buNone/>
              </a:pPr>
              <a:r>
                <a:rPr lang="en" sz="1200" b="1">
                  <a:solidFill>
                    <a:srgbClr val="2B1A78"/>
                  </a:solidFill>
                  <a:latin typeface="Lato"/>
                  <a:ea typeface="Lato"/>
                  <a:cs typeface="Lato"/>
                  <a:sym typeface="Lato"/>
                </a:rPr>
                <a:t>OSPO Landing Page:		</a:t>
              </a:r>
              <a:r>
                <a:rPr lang="en" sz="1200" b="1" u="sng">
                  <a:solidFill>
                    <a:srgbClr val="0097A7"/>
                  </a:solidFill>
                  <a:latin typeface="Lato"/>
                  <a:ea typeface="Lato"/>
                  <a:cs typeface="Lato"/>
                  <a:sym typeface="Lato"/>
                  <a:hlinkClick r:id="rId3">
                    <a:extLst>
                      <a:ext uri="{A12FA001-AC4F-418D-AE19-62706E023703}">
                        <ahyp:hlinkClr xmlns:ahyp="http://schemas.microsoft.com/office/drawing/2018/hyperlinkcolor" val="tx"/>
                      </a:ext>
                    </a:extLst>
                  </a:hlinkClick>
                </a:rPr>
                <a:t>go.cms.gov/ospo</a:t>
              </a:r>
              <a:r>
                <a:rPr lang="en" sz="1200" b="1">
                  <a:solidFill>
                    <a:srgbClr val="2B1A78"/>
                  </a:solidFill>
                  <a:latin typeface="Lato"/>
                  <a:ea typeface="Lato"/>
                  <a:cs typeface="Lato"/>
                  <a:sym typeface="Lato"/>
                </a:rPr>
                <a:t> </a:t>
              </a:r>
              <a:endParaRPr sz="1200" b="1">
                <a:solidFill>
                  <a:srgbClr val="2B1A78"/>
                </a:solidFill>
                <a:latin typeface="Lato"/>
                <a:ea typeface="Lato"/>
                <a:cs typeface="Lato"/>
                <a:sym typeface="Lato"/>
              </a:endParaRPr>
            </a:p>
            <a:p>
              <a:pPr marL="0" lvl="0" indent="0" algn="l" rtl="0">
                <a:spcBef>
                  <a:spcPts val="0"/>
                </a:spcBef>
                <a:spcAft>
                  <a:spcPts val="0"/>
                </a:spcAft>
                <a:buNone/>
              </a:pPr>
              <a:r>
                <a:rPr lang="en" sz="1200" b="1">
                  <a:solidFill>
                    <a:srgbClr val="2B1A78"/>
                  </a:solidFill>
                  <a:latin typeface="Lato"/>
                  <a:ea typeface="Lato"/>
                  <a:cs typeface="Lato"/>
                  <a:sym typeface="Lato"/>
                </a:rPr>
                <a:t>SHARE IT Act Landing Page:	</a:t>
              </a:r>
              <a:r>
                <a:rPr lang="en" sz="1200" b="1" u="sng">
                  <a:solidFill>
                    <a:srgbClr val="0097A7"/>
                  </a:solidFill>
                  <a:latin typeface="Lato"/>
                  <a:ea typeface="Lato"/>
                  <a:cs typeface="Lato"/>
                  <a:sym typeface="Lato"/>
                  <a:hlinkClick r:id="rId4">
                    <a:extLst>
                      <a:ext uri="{A12FA001-AC4F-418D-AE19-62706E023703}">
                        <ahyp:hlinkClr xmlns:ahyp="http://schemas.microsoft.com/office/drawing/2018/hyperlinkcolor" val="tx"/>
                      </a:ext>
                    </a:extLst>
                  </a:hlinkClick>
                </a:rPr>
                <a:t>go.cms.gov/shareit</a:t>
              </a:r>
              <a:endParaRPr sz="1200" b="1">
                <a:solidFill>
                  <a:srgbClr val="0097A7"/>
                </a:solidFill>
                <a:latin typeface="Lato"/>
                <a:ea typeface="Lato"/>
                <a:cs typeface="Lato"/>
                <a:sym typeface="Lato"/>
              </a:endParaRPr>
            </a:p>
            <a:p>
              <a:pPr marL="0" lvl="0" indent="0" algn="l" rtl="0">
                <a:spcBef>
                  <a:spcPts val="0"/>
                </a:spcBef>
                <a:spcAft>
                  <a:spcPts val="0"/>
                </a:spcAft>
                <a:buNone/>
              </a:pPr>
              <a:r>
                <a:rPr lang="en" sz="1200" b="1">
                  <a:solidFill>
                    <a:srgbClr val="2B1A78"/>
                  </a:solidFill>
                  <a:latin typeface="Lato"/>
                  <a:ea typeface="Lato"/>
                  <a:cs typeface="Lato"/>
                  <a:sym typeface="Lato"/>
                </a:rPr>
                <a:t>OSPO Email:				</a:t>
              </a:r>
              <a:r>
                <a:rPr lang="en" sz="1200" b="1" u="sng">
                  <a:solidFill>
                    <a:srgbClr val="0097A7"/>
                  </a:solidFill>
                  <a:latin typeface="Lato"/>
                  <a:ea typeface="Lato"/>
                  <a:cs typeface="Lato"/>
                  <a:sym typeface="Lato"/>
                  <a:hlinkClick r:id="rId5">
                    <a:extLst>
                      <a:ext uri="{A12FA001-AC4F-418D-AE19-62706E023703}">
                        <ahyp:hlinkClr xmlns:ahyp="http://schemas.microsoft.com/office/drawing/2018/hyperlinkcolor" val="tx"/>
                      </a:ext>
                    </a:extLst>
                  </a:hlinkClick>
                </a:rPr>
                <a:t>opensource@cms.hhs.gov</a:t>
              </a:r>
              <a:endParaRPr sz="1200" b="1">
                <a:solidFill>
                  <a:srgbClr val="0097A7"/>
                </a:solidFill>
                <a:latin typeface="Lato"/>
                <a:ea typeface="Lato"/>
                <a:cs typeface="Lato"/>
                <a:sym typeface="Lato"/>
              </a:endParaRPr>
            </a:p>
            <a:p>
              <a:pPr marL="0" lvl="0" indent="0" algn="l" rtl="0">
                <a:spcBef>
                  <a:spcPts val="0"/>
                </a:spcBef>
                <a:spcAft>
                  <a:spcPts val="0"/>
                </a:spcAft>
                <a:buNone/>
              </a:pPr>
              <a:r>
                <a:rPr lang="en" sz="1200" b="1">
                  <a:solidFill>
                    <a:srgbClr val="2B1A78"/>
                  </a:solidFill>
                  <a:latin typeface="Lato"/>
                  <a:ea typeface="Lato"/>
                  <a:cs typeface="Lato"/>
                  <a:sym typeface="Lato"/>
                </a:rPr>
                <a:t>Formfest Deck:			</a:t>
              </a:r>
              <a:r>
                <a:rPr lang="en" sz="1200" b="1" u="sng">
                  <a:solidFill>
                    <a:srgbClr val="0097A7"/>
                  </a:solidFill>
                  <a:latin typeface="Lato"/>
                  <a:ea typeface="Lato"/>
                  <a:cs typeface="Lato"/>
                  <a:sym typeface="Lato"/>
                  <a:hlinkClick r:id="rId6">
                    <a:extLst>
                      <a:ext uri="{A12FA001-AC4F-418D-AE19-62706E023703}">
                        <ahyp:hlinkClr xmlns:ahyp="http://schemas.microsoft.com/office/drawing/2018/hyperlinkcolor" val="tx"/>
                      </a:ext>
                    </a:extLst>
                  </a:hlinkClick>
                </a:rPr>
                <a:t>github.com/DSACMS/decks/blob/main/formfest2025.pdf</a:t>
              </a:r>
              <a:r>
                <a:rPr lang="en" sz="1200" b="1">
                  <a:solidFill>
                    <a:srgbClr val="0097A7"/>
                  </a:solidFill>
                  <a:latin typeface="Lato"/>
                  <a:ea typeface="Lato"/>
                  <a:cs typeface="Lato"/>
                  <a:sym typeface="Lato"/>
                </a:rPr>
                <a:t> </a:t>
              </a:r>
              <a:endParaRPr sz="1200" b="1">
                <a:solidFill>
                  <a:srgbClr val="0097A7"/>
                </a:solidFill>
                <a:latin typeface="Lato"/>
                <a:ea typeface="Lato"/>
                <a:cs typeface="Lato"/>
                <a:sym typeface="Lato"/>
              </a:endParaRPr>
            </a:p>
          </p:txBody>
        </p:sp>
        <p:pic>
          <p:nvPicPr>
            <p:cNvPr id="364" name="Google Shape;364;p54" title="DSAC-Logo-shield-fullcolor.png"/>
            <p:cNvPicPr preferRelativeResize="0"/>
            <p:nvPr/>
          </p:nvPicPr>
          <p:blipFill>
            <a:blip r:embed="rId7">
              <a:alphaModFix/>
            </a:blip>
            <a:stretch>
              <a:fillRect/>
            </a:stretch>
          </p:blipFill>
          <p:spPr>
            <a:xfrm>
              <a:off x="5249175" y="457628"/>
              <a:ext cx="1963451" cy="2888623"/>
            </a:xfrm>
            <a:prstGeom prst="rect">
              <a:avLst/>
            </a:prstGeom>
            <a:noFill/>
            <a:ln>
              <a:noFill/>
            </a:ln>
          </p:spPr>
        </p:pic>
      </p:grpSp>
      <p:pic>
        <p:nvPicPr>
          <p:cNvPr id="365" name="Google Shape;365;p54" descr="Public Domain logo"/>
          <p:cNvPicPr preferRelativeResize="0"/>
          <p:nvPr/>
        </p:nvPicPr>
        <p:blipFill rotWithShape="1">
          <a:blip r:embed="rId8">
            <a:alphaModFix/>
          </a:blip>
          <a:srcRect t="845" b="845"/>
          <a:stretch/>
        </p:blipFill>
        <p:spPr>
          <a:xfrm>
            <a:off x="4857064" y="4549993"/>
            <a:ext cx="966638" cy="340606"/>
          </a:xfrm>
          <a:prstGeom prst="rect">
            <a:avLst/>
          </a:prstGeom>
          <a:noFill/>
          <a:ln>
            <a:noFill/>
          </a:ln>
        </p:spPr>
      </p:pic>
      <p:pic>
        <p:nvPicPr>
          <p:cNvPr id="366" name="Google Shape;366;p54" descr="Creative Commons logo"/>
          <p:cNvPicPr preferRelativeResize="0"/>
          <p:nvPr/>
        </p:nvPicPr>
        <p:blipFill rotWithShape="1">
          <a:blip r:embed="rId9">
            <a:alphaModFix/>
          </a:blip>
          <a:srcRect/>
          <a:stretch/>
        </p:blipFill>
        <p:spPr>
          <a:xfrm>
            <a:off x="3015501" y="4549998"/>
            <a:ext cx="1292008" cy="307019"/>
          </a:xfrm>
          <a:prstGeom prst="rect">
            <a:avLst/>
          </a:prstGeom>
          <a:noFill/>
          <a:ln>
            <a:noFill/>
          </a:ln>
        </p:spPr>
      </p:pic>
      <p:sp>
        <p:nvSpPr>
          <p:cNvPr id="2" name="Title 1">
            <a:extLst>
              <a:ext uri="{FF2B5EF4-FFF2-40B4-BE49-F238E27FC236}">
                <a16:creationId xmlns:a16="http://schemas.microsoft.com/office/drawing/2014/main" id="{628E463E-5018-123F-A2BA-1F1E0E462653}"/>
              </a:ext>
            </a:extLst>
          </p:cNvPr>
          <p:cNvSpPr>
            <a:spLocks noGrp="1"/>
          </p:cNvSpPr>
          <p:nvPr>
            <p:ph type="title"/>
          </p:nvPr>
        </p:nvSpPr>
        <p:spPr>
          <a:xfrm>
            <a:off x="1030550" y="-2033400"/>
            <a:ext cx="5948100" cy="2033400"/>
          </a:xfrm>
        </p:spPr>
        <p:txBody>
          <a:bodyPr spcFirstLastPara="1" wrap="square" lIns="91425" tIns="91425" rIns="91425" bIns="91425" anchor="b" anchorCtr="0">
            <a:normAutofit/>
          </a:bodyPr>
          <a:lstStyle/>
          <a:p>
            <a:r>
              <a:rPr lang="en-US" dirty="0"/>
              <a:t>Thank you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4"/>
          <p:cNvSpPr txBox="1">
            <a:spLocks noGrp="1"/>
          </p:cNvSpPr>
          <p:nvPr>
            <p:ph type="title"/>
          </p:nvPr>
        </p:nvSpPr>
        <p:spPr>
          <a:xfrm>
            <a:off x="464350" y="445025"/>
            <a:ext cx="8367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Formfest 2025 Agenda</a:t>
            </a:r>
            <a:endParaRPr/>
          </a:p>
          <a:p>
            <a:pPr marL="0" lvl="0" indent="0" algn="l" rtl="0">
              <a:spcBef>
                <a:spcPts val="0"/>
              </a:spcBef>
              <a:spcAft>
                <a:spcPts val="0"/>
              </a:spcAft>
              <a:buNone/>
            </a:pPr>
            <a:r>
              <a:rPr lang="en"/>
              <a:t>	</a:t>
            </a:r>
            <a:endParaRPr/>
          </a:p>
        </p:txBody>
      </p:sp>
      <p:sp>
        <p:nvSpPr>
          <p:cNvPr id="144" name="Google Shape;144;p34"/>
          <p:cNvSpPr txBox="1">
            <a:spLocks noGrp="1"/>
          </p:cNvSpPr>
          <p:nvPr>
            <p:ph type="body" idx="1"/>
          </p:nvPr>
        </p:nvSpPr>
        <p:spPr>
          <a:xfrm>
            <a:off x="464350" y="946225"/>
            <a:ext cx="8367900" cy="36225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AutoNum type="arabicPeriod"/>
            </a:pPr>
            <a:r>
              <a:rPr lang="en"/>
              <a:t>Who are we?</a:t>
            </a:r>
            <a:endParaRPr/>
          </a:p>
          <a:p>
            <a:pPr marL="457200" lvl="0" indent="-342900" algn="l" rtl="0">
              <a:spcBef>
                <a:spcPts val="0"/>
              </a:spcBef>
              <a:spcAft>
                <a:spcPts val="0"/>
              </a:spcAft>
              <a:buSzPts val="1800"/>
              <a:buAutoNum type="arabicPeriod"/>
            </a:pPr>
            <a:r>
              <a:rPr lang="en"/>
              <a:t>What is CMS?</a:t>
            </a:r>
            <a:endParaRPr/>
          </a:p>
          <a:p>
            <a:pPr marL="457200" lvl="0" indent="-342900" algn="l" rtl="0">
              <a:spcBef>
                <a:spcPts val="0"/>
              </a:spcBef>
              <a:spcAft>
                <a:spcPts val="0"/>
              </a:spcAft>
              <a:buSzPts val="1800"/>
              <a:buAutoNum type="arabicPeriod"/>
            </a:pPr>
            <a:r>
              <a:rPr lang="en"/>
              <a:t>What is the Digital Service at CMS?</a:t>
            </a:r>
            <a:endParaRPr/>
          </a:p>
          <a:p>
            <a:pPr marL="457200" lvl="0" indent="-342900" algn="l" rtl="0">
              <a:spcBef>
                <a:spcPts val="0"/>
              </a:spcBef>
              <a:spcAft>
                <a:spcPts val="0"/>
              </a:spcAft>
              <a:buSzPts val="1800"/>
              <a:buAutoNum type="arabicPeriod"/>
            </a:pPr>
            <a:r>
              <a:rPr lang="en"/>
              <a:t>What is Open Source?</a:t>
            </a:r>
            <a:endParaRPr/>
          </a:p>
          <a:p>
            <a:pPr marL="457200" lvl="0" indent="-342900" algn="l" rtl="0">
              <a:spcBef>
                <a:spcPts val="0"/>
              </a:spcBef>
              <a:spcAft>
                <a:spcPts val="0"/>
              </a:spcAft>
              <a:buSzPts val="1800"/>
              <a:buAutoNum type="arabicPeriod"/>
            </a:pPr>
            <a:r>
              <a:rPr lang="en"/>
              <a:t>What is an Open Source Program Office?</a:t>
            </a:r>
            <a:endParaRPr/>
          </a:p>
          <a:p>
            <a:pPr marL="457200" lvl="0" indent="-342900" algn="l" rtl="0">
              <a:spcBef>
                <a:spcPts val="0"/>
              </a:spcBef>
              <a:spcAft>
                <a:spcPts val="0"/>
              </a:spcAft>
              <a:buSzPts val="1800"/>
              <a:buAutoNum type="arabicPeriod"/>
            </a:pPr>
            <a:r>
              <a:rPr lang="en"/>
              <a:t>What is the SHARE IT Act?</a:t>
            </a:r>
            <a:endParaRPr/>
          </a:p>
          <a:p>
            <a:pPr marL="457200" lvl="0" indent="-342900" algn="l" rtl="0">
              <a:spcBef>
                <a:spcPts val="0"/>
              </a:spcBef>
              <a:spcAft>
                <a:spcPts val="0"/>
              </a:spcAft>
              <a:buSzPts val="1800"/>
              <a:buAutoNum type="arabicPeriod"/>
            </a:pPr>
            <a:r>
              <a:rPr lang="en"/>
              <a:t>What is our SHARE IT stack?</a:t>
            </a:r>
            <a:endParaRPr/>
          </a:p>
          <a:p>
            <a:pPr marL="914400" lvl="1" indent="-317500" algn="l" rtl="0">
              <a:spcBef>
                <a:spcPts val="0"/>
              </a:spcBef>
              <a:spcAft>
                <a:spcPts val="0"/>
              </a:spcAft>
              <a:buSzPts val="1400"/>
              <a:buAutoNum type="alphaLcPeriod"/>
            </a:pPr>
            <a:r>
              <a:rPr lang="en"/>
              <a:t>share-it-landing-page</a:t>
            </a:r>
            <a:endParaRPr/>
          </a:p>
          <a:p>
            <a:pPr marL="914400" lvl="1" indent="-317500" algn="l" rtl="0">
              <a:spcBef>
                <a:spcPts val="0"/>
              </a:spcBef>
              <a:spcAft>
                <a:spcPts val="0"/>
              </a:spcAft>
              <a:buSzPts val="1400"/>
              <a:buAutoNum type="alphaLcPeriod"/>
            </a:pPr>
            <a:r>
              <a:rPr lang="en"/>
              <a:t>codejson-generator </a:t>
            </a:r>
            <a:endParaRPr/>
          </a:p>
          <a:p>
            <a:pPr marL="914400" lvl="1" indent="-317500" algn="l" rtl="0">
              <a:spcBef>
                <a:spcPts val="0"/>
              </a:spcBef>
              <a:spcAft>
                <a:spcPts val="0"/>
              </a:spcAft>
              <a:buSzPts val="1400"/>
              <a:buAutoNum type="alphaLcPeriod"/>
            </a:pPr>
            <a:r>
              <a:rPr lang="en"/>
              <a:t>automated-codejson-generator</a:t>
            </a:r>
            <a:endParaRPr/>
          </a:p>
          <a:p>
            <a:pPr marL="914400" lvl="1" indent="-317500" algn="l" rtl="0">
              <a:spcBef>
                <a:spcPts val="0"/>
              </a:spcBef>
              <a:spcAft>
                <a:spcPts val="0"/>
              </a:spcAft>
              <a:buSzPts val="1400"/>
              <a:buAutoNum type="alphaLcPeriod"/>
            </a:pPr>
            <a:r>
              <a:rPr lang="en"/>
              <a:t>index-generator</a:t>
            </a:r>
            <a:endParaRPr/>
          </a:p>
          <a:p>
            <a:pPr marL="457200" lvl="0" indent="-342900" algn="l" rtl="0">
              <a:spcBef>
                <a:spcPts val="0"/>
              </a:spcBef>
              <a:spcAft>
                <a:spcPts val="0"/>
              </a:spcAft>
              <a:buSzPts val="1800"/>
              <a:buAutoNum type="arabicPeriod"/>
            </a:pPr>
            <a:r>
              <a:rPr lang="en"/>
              <a:t>DEMO TIME!</a:t>
            </a:r>
            <a:endParaRPr/>
          </a:p>
          <a:p>
            <a:pPr marL="457200" lvl="0" indent="-342900" algn="l" rtl="0">
              <a:spcBef>
                <a:spcPts val="0"/>
              </a:spcBef>
              <a:spcAft>
                <a:spcPts val="0"/>
              </a:spcAft>
              <a:buSzPts val="1800"/>
              <a:buAutoNum type="arabicPeriod"/>
            </a:pPr>
            <a:r>
              <a:rPr lang="en"/>
              <a:t>What is the potential impact?</a:t>
            </a:r>
            <a:endParaRPr/>
          </a:p>
          <a:p>
            <a:pPr marL="457200" lvl="0" indent="-342900" algn="l" rtl="0">
              <a:spcBef>
                <a:spcPts val="0"/>
              </a:spcBef>
              <a:spcAft>
                <a:spcPts val="0"/>
              </a:spcAft>
              <a:buSzPts val="1800"/>
              <a:buAutoNum type="arabicPeriod"/>
            </a:pPr>
            <a:r>
              <a:rPr lang="en"/>
              <a:t>What questions and feedback do y’all have? (Q&amp;A)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FB446"/>
            </a:gs>
            <a:gs pos="100000">
              <a:srgbClr val="E7736F"/>
            </a:gs>
          </a:gsLst>
          <a:lin ang="10800025" scaled="0"/>
        </a:gradFill>
        <a:effectLst/>
      </p:bgPr>
    </p:bg>
    <p:spTree>
      <p:nvGrpSpPr>
        <p:cNvPr id="1" name="Shape 148"/>
        <p:cNvGrpSpPr/>
        <p:nvPr/>
      </p:nvGrpSpPr>
      <p:grpSpPr>
        <a:xfrm>
          <a:off x="0" y="0"/>
          <a:ext cx="0" cy="0"/>
          <a:chOff x="0" y="0"/>
          <a:chExt cx="0" cy="0"/>
        </a:xfrm>
      </p:grpSpPr>
      <p:pic>
        <p:nvPicPr>
          <p:cNvPr id="149" name="Google Shape;149;p35" descr="Photo of Remy DeCausemaker." title="decause-shouldershot-by-peter-adams-1200.jpeg"/>
          <p:cNvPicPr preferRelativeResize="0"/>
          <p:nvPr/>
        </p:nvPicPr>
        <p:blipFill rotWithShape="1">
          <a:blip r:embed="rId3">
            <a:alphaModFix/>
          </a:blip>
          <a:srcRect l="1371" r="1380"/>
          <a:stretch/>
        </p:blipFill>
        <p:spPr>
          <a:xfrm>
            <a:off x="643725" y="491975"/>
            <a:ext cx="1232400" cy="1232400"/>
          </a:xfrm>
          <a:prstGeom prst="roundRect">
            <a:avLst>
              <a:gd name="adj" fmla="val 16667"/>
            </a:avLst>
          </a:prstGeom>
          <a:noFill/>
          <a:ln w="76200" cap="flat" cmpd="sng">
            <a:solidFill>
              <a:srgbClr val="5650BE"/>
            </a:solidFill>
            <a:prstDash val="solid"/>
            <a:round/>
            <a:headEnd type="none" w="sm" len="sm"/>
            <a:tailEnd type="none" w="sm" len="sm"/>
          </a:ln>
        </p:spPr>
      </p:pic>
      <p:sp>
        <p:nvSpPr>
          <p:cNvPr id="150" name="Google Shape;150;p35"/>
          <p:cNvSpPr txBox="1"/>
          <p:nvPr/>
        </p:nvSpPr>
        <p:spPr>
          <a:xfrm>
            <a:off x="2122275" y="724175"/>
            <a:ext cx="3000000" cy="113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700">
                <a:solidFill>
                  <a:srgbClr val="2B1A78"/>
                </a:solidFill>
                <a:latin typeface="Lato Black"/>
                <a:ea typeface="Lato Black"/>
                <a:cs typeface="Lato Black"/>
                <a:sym typeface="Lato Black"/>
              </a:rPr>
              <a:t>Remy DeCausemaker</a:t>
            </a:r>
            <a:endParaRPr sz="1700">
              <a:solidFill>
                <a:srgbClr val="2B1A78"/>
              </a:solidFill>
              <a:latin typeface="Lato Black"/>
              <a:ea typeface="Lato Black"/>
              <a:cs typeface="Lato Black"/>
              <a:sym typeface="Lato Black"/>
            </a:endParaRPr>
          </a:p>
          <a:p>
            <a:pPr marL="0" lvl="0" indent="0" algn="l" rtl="0">
              <a:spcBef>
                <a:spcPts val="0"/>
              </a:spcBef>
              <a:spcAft>
                <a:spcPts val="0"/>
              </a:spcAft>
              <a:buNone/>
            </a:pPr>
            <a:r>
              <a:rPr lang="en">
                <a:solidFill>
                  <a:srgbClr val="2B1A78"/>
                </a:solidFill>
                <a:latin typeface="Lato"/>
                <a:ea typeface="Lato"/>
                <a:cs typeface="Lato"/>
                <a:sym typeface="Lato"/>
              </a:rPr>
              <a:t>Open Source Lead</a:t>
            </a:r>
            <a:br>
              <a:rPr lang="en">
                <a:solidFill>
                  <a:srgbClr val="2B1A78"/>
                </a:solidFill>
                <a:latin typeface="Lato"/>
                <a:ea typeface="Lato"/>
                <a:cs typeface="Lato"/>
                <a:sym typeface="Lato"/>
              </a:rPr>
            </a:br>
            <a:r>
              <a:rPr lang="en">
                <a:solidFill>
                  <a:srgbClr val="2B1A78"/>
                </a:solidFill>
                <a:latin typeface="Lato"/>
                <a:ea typeface="Lato"/>
                <a:cs typeface="Lato"/>
                <a:sym typeface="Lato"/>
              </a:rPr>
              <a:t>Digital Service at CMS</a:t>
            </a:r>
            <a:endParaRPr>
              <a:solidFill>
                <a:srgbClr val="2B1A78"/>
              </a:solidFill>
              <a:latin typeface="Lato"/>
              <a:ea typeface="Lato"/>
              <a:cs typeface="Lato"/>
              <a:sym typeface="Lato"/>
            </a:endParaRPr>
          </a:p>
          <a:p>
            <a:pPr marL="0" lvl="0" indent="0" algn="l" rtl="0">
              <a:spcBef>
                <a:spcPts val="0"/>
              </a:spcBef>
              <a:spcAft>
                <a:spcPts val="0"/>
              </a:spcAft>
              <a:buNone/>
            </a:pPr>
            <a:r>
              <a:rPr lang="en">
                <a:solidFill>
                  <a:srgbClr val="2B1A78"/>
                </a:solidFill>
                <a:latin typeface="Lato"/>
                <a:ea typeface="Lato"/>
                <a:cs typeface="Lato"/>
                <a:sym typeface="Lato"/>
              </a:rPr>
              <a:t>Open Source Program Office</a:t>
            </a:r>
            <a:endParaRPr>
              <a:solidFill>
                <a:srgbClr val="2B1A78"/>
              </a:solidFill>
              <a:latin typeface="Lato"/>
              <a:ea typeface="Lato"/>
              <a:cs typeface="Lato"/>
              <a:sym typeface="Lato"/>
            </a:endParaRPr>
          </a:p>
        </p:txBody>
      </p:sp>
      <p:sp>
        <p:nvSpPr>
          <p:cNvPr id="151" name="Google Shape;151;p35"/>
          <p:cNvSpPr txBox="1"/>
          <p:nvPr/>
        </p:nvSpPr>
        <p:spPr>
          <a:xfrm>
            <a:off x="2122275" y="3619775"/>
            <a:ext cx="3000000" cy="91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700">
                <a:solidFill>
                  <a:srgbClr val="2B1A78"/>
                </a:solidFill>
                <a:latin typeface="Lato Black"/>
                <a:ea typeface="Lato Black"/>
                <a:cs typeface="Lato Black"/>
                <a:sym typeface="Lato Black"/>
              </a:rPr>
              <a:t>Natalia Luzuriaga</a:t>
            </a:r>
            <a:endParaRPr sz="1700">
              <a:solidFill>
                <a:srgbClr val="2B1A78"/>
              </a:solidFill>
              <a:latin typeface="Lato Black"/>
              <a:ea typeface="Lato Black"/>
              <a:cs typeface="Lato Black"/>
              <a:sym typeface="Lato Black"/>
            </a:endParaRPr>
          </a:p>
          <a:p>
            <a:pPr marL="0" lvl="0" indent="0" algn="l" rtl="0">
              <a:spcBef>
                <a:spcPts val="0"/>
              </a:spcBef>
              <a:spcAft>
                <a:spcPts val="0"/>
              </a:spcAft>
              <a:buClr>
                <a:schemeClr val="dk1"/>
              </a:buClr>
              <a:buSzPts val="1100"/>
              <a:buFont typeface="Arial"/>
              <a:buNone/>
            </a:pPr>
            <a:r>
              <a:rPr lang="en">
                <a:solidFill>
                  <a:srgbClr val="2B1A78"/>
                </a:solidFill>
                <a:latin typeface="Lato"/>
                <a:ea typeface="Lato"/>
                <a:cs typeface="Lato"/>
                <a:sym typeface="Lato"/>
              </a:rPr>
              <a:t>Software Engineer</a:t>
            </a:r>
            <a:br>
              <a:rPr lang="en">
                <a:solidFill>
                  <a:srgbClr val="2B1A78"/>
                </a:solidFill>
                <a:latin typeface="Lato"/>
                <a:ea typeface="Lato"/>
                <a:cs typeface="Lato"/>
                <a:sym typeface="Lato"/>
              </a:rPr>
            </a:br>
            <a:r>
              <a:rPr lang="en">
                <a:solidFill>
                  <a:srgbClr val="2B1A78"/>
                </a:solidFill>
                <a:latin typeface="Lato"/>
                <a:ea typeface="Lato"/>
                <a:cs typeface="Lato"/>
                <a:sym typeface="Lato"/>
              </a:rPr>
              <a:t>Open Source Program Office</a:t>
            </a:r>
            <a:endParaRPr>
              <a:solidFill>
                <a:srgbClr val="2B1A78"/>
              </a:solidFill>
              <a:latin typeface="Lato"/>
              <a:ea typeface="Lato"/>
              <a:cs typeface="Lato"/>
              <a:sym typeface="Lato"/>
            </a:endParaRPr>
          </a:p>
        </p:txBody>
      </p:sp>
      <p:sp>
        <p:nvSpPr>
          <p:cNvPr id="152" name="Google Shape;152;p35"/>
          <p:cNvSpPr txBox="1">
            <a:spLocks noGrp="1"/>
          </p:cNvSpPr>
          <p:nvPr>
            <p:ph type="title" idx="4294967295"/>
          </p:nvPr>
        </p:nvSpPr>
        <p:spPr>
          <a:xfrm>
            <a:off x="2122275" y="2171975"/>
            <a:ext cx="3000000" cy="9165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2B1A78"/>
                </a:solidFill>
                <a:effectLst/>
                <a:uLnTx/>
                <a:uFillTx/>
                <a:latin typeface="Lato Black"/>
                <a:ea typeface="Lato Black"/>
                <a:cs typeface="Lato Black"/>
                <a:sym typeface="Lato Black"/>
              </a:rPr>
              <a:t>Sachin </a:t>
            </a:r>
            <a:r>
              <a:rPr kumimoji="0" lang="en-US" sz="1700" b="0" i="0" u="none" strike="noStrike" kern="0" cap="none" spc="0" normalizeH="0" baseline="0" noProof="0" dirty="0" err="1">
                <a:ln>
                  <a:noFill/>
                </a:ln>
                <a:solidFill>
                  <a:srgbClr val="2B1A78"/>
                </a:solidFill>
                <a:effectLst/>
                <a:uLnTx/>
                <a:uFillTx/>
                <a:latin typeface="Lato Black"/>
                <a:ea typeface="Lato Black"/>
                <a:cs typeface="Lato Black"/>
                <a:sym typeface="Lato Black"/>
              </a:rPr>
              <a:t>Panayil</a:t>
            </a:r>
            <a:endParaRPr kumimoji="0" lang="en-US" sz="1700" b="0" i="0" u="none" strike="noStrike" kern="0" cap="none" spc="0" normalizeH="0" baseline="0" noProof="0" dirty="0">
              <a:ln>
                <a:noFill/>
              </a:ln>
              <a:solidFill>
                <a:srgbClr val="2B1A78"/>
              </a:solidFill>
              <a:effectLst/>
              <a:uLnTx/>
              <a:uFillTx/>
              <a:latin typeface="Lato Black"/>
              <a:ea typeface="Lato Black"/>
              <a:cs typeface="Lato Black"/>
              <a:sym typeface="Lato Black"/>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2B1A78"/>
                </a:solidFill>
                <a:effectLst/>
                <a:uLnTx/>
                <a:uFillTx/>
                <a:latin typeface="Lato"/>
                <a:ea typeface="Lato"/>
                <a:cs typeface="Lato"/>
                <a:sym typeface="Lato"/>
              </a:rPr>
              <a:t>Software Engineer</a:t>
            </a:r>
            <a:br>
              <a:rPr kumimoji="0" lang="en-US" sz="1400" b="0" i="0" u="none" strike="noStrike" kern="0" cap="none" spc="0" normalizeH="0" baseline="0" noProof="0" dirty="0">
                <a:ln>
                  <a:noFill/>
                </a:ln>
                <a:solidFill>
                  <a:srgbClr val="2B1A78"/>
                </a:solidFill>
                <a:effectLst/>
                <a:uLnTx/>
                <a:uFillTx/>
                <a:latin typeface="Lato"/>
                <a:ea typeface="Lato"/>
                <a:cs typeface="Lato"/>
                <a:sym typeface="Lato"/>
              </a:rPr>
            </a:br>
            <a:r>
              <a:rPr kumimoji="0" lang="en-US" sz="1400" b="0" i="0" u="none" strike="noStrike" kern="0" cap="none" spc="0" normalizeH="0" baseline="0" noProof="0" dirty="0">
                <a:ln>
                  <a:noFill/>
                </a:ln>
                <a:solidFill>
                  <a:srgbClr val="2B1A78"/>
                </a:solidFill>
                <a:effectLst/>
                <a:uLnTx/>
                <a:uFillTx/>
                <a:latin typeface="Lato"/>
                <a:ea typeface="Lato"/>
                <a:cs typeface="Lato"/>
                <a:sym typeface="Lato"/>
              </a:rPr>
              <a:t>Open Source Program Office</a:t>
            </a:r>
          </a:p>
        </p:txBody>
      </p:sp>
      <p:sp>
        <p:nvSpPr>
          <p:cNvPr id="153" name="Google Shape;153;p35"/>
          <p:cNvSpPr txBox="1"/>
          <p:nvPr/>
        </p:nvSpPr>
        <p:spPr>
          <a:xfrm>
            <a:off x="6237075" y="2781575"/>
            <a:ext cx="3000000" cy="91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700">
                <a:solidFill>
                  <a:srgbClr val="2B1A78"/>
                </a:solidFill>
                <a:latin typeface="Lato Black"/>
                <a:ea typeface="Lato Black"/>
                <a:cs typeface="Lato Black"/>
                <a:sym typeface="Lato Black"/>
              </a:rPr>
              <a:t>Isaac Milarsky</a:t>
            </a:r>
            <a:endParaRPr sz="1700">
              <a:solidFill>
                <a:srgbClr val="2B1A78"/>
              </a:solidFill>
              <a:latin typeface="Lato Black"/>
              <a:ea typeface="Lato Black"/>
              <a:cs typeface="Lato Black"/>
              <a:sym typeface="Lato Black"/>
            </a:endParaRPr>
          </a:p>
          <a:p>
            <a:pPr marL="0" lvl="0" indent="0" algn="l" rtl="0">
              <a:spcBef>
                <a:spcPts val="0"/>
              </a:spcBef>
              <a:spcAft>
                <a:spcPts val="0"/>
              </a:spcAft>
              <a:buClr>
                <a:schemeClr val="dk1"/>
              </a:buClr>
              <a:buSzPts val="1100"/>
              <a:buFont typeface="Arial"/>
              <a:buNone/>
            </a:pPr>
            <a:r>
              <a:rPr lang="en">
                <a:solidFill>
                  <a:srgbClr val="2B1A78"/>
                </a:solidFill>
                <a:latin typeface="Lato"/>
                <a:ea typeface="Lato"/>
                <a:cs typeface="Lato"/>
                <a:sym typeface="Lato"/>
              </a:rPr>
              <a:t>Software Engineer</a:t>
            </a:r>
            <a:br>
              <a:rPr lang="en">
                <a:solidFill>
                  <a:srgbClr val="2B1A78"/>
                </a:solidFill>
                <a:latin typeface="Lato"/>
                <a:ea typeface="Lato"/>
                <a:cs typeface="Lato"/>
                <a:sym typeface="Lato"/>
              </a:rPr>
            </a:br>
            <a:r>
              <a:rPr lang="en">
                <a:solidFill>
                  <a:srgbClr val="2B1A78"/>
                </a:solidFill>
                <a:latin typeface="Lato"/>
                <a:ea typeface="Lato"/>
                <a:cs typeface="Lato"/>
                <a:sym typeface="Lato"/>
              </a:rPr>
              <a:t>Open Source Program Office</a:t>
            </a:r>
            <a:endParaRPr>
              <a:solidFill>
                <a:srgbClr val="2B1A78"/>
              </a:solidFill>
              <a:latin typeface="Lato"/>
              <a:ea typeface="Lato"/>
              <a:cs typeface="Lato"/>
              <a:sym typeface="Lato"/>
            </a:endParaRPr>
          </a:p>
        </p:txBody>
      </p:sp>
      <p:sp>
        <p:nvSpPr>
          <p:cNvPr id="154" name="Google Shape;154;p35"/>
          <p:cNvSpPr txBox="1"/>
          <p:nvPr/>
        </p:nvSpPr>
        <p:spPr>
          <a:xfrm>
            <a:off x="6237075" y="1257575"/>
            <a:ext cx="3000000" cy="91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700">
                <a:solidFill>
                  <a:srgbClr val="2B1A78"/>
                </a:solidFill>
                <a:latin typeface="Lato Black"/>
                <a:ea typeface="Lato Black"/>
                <a:cs typeface="Lato Black"/>
                <a:sym typeface="Lato Black"/>
              </a:rPr>
              <a:t>Dinne Kopelevich</a:t>
            </a:r>
            <a:endParaRPr sz="1700">
              <a:solidFill>
                <a:srgbClr val="2B1A78"/>
              </a:solidFill>
              <a:latin typeface="Lato Black"/>
              <a:ea typeface="Lato Black"/>
              <a:cs typeface="Lato Black"/>
              <a:sym typeface="Lato Black"/>
            </a:endParaRPr>
          </a:p>
          <a:p>
            <a:pPr marL="0" lvl="0" indent="0" algn="l" rtl="0">
              <a:spcBef>
                <a:spcPts val="0"/>
              </a:spcBef>
              <a:spcAft>
                <a:spcPts val="0"/>
              </a:spcAft>
              <a:buClr>
                <a:schemeClr val="dk1"/>
              </a:buClr>
              <a:buSzPts val="1100"/>
              <a:buFont typeface="Arial"/>
              <a:buNone/>
            </a:pPr>
            <a:r>
              <a:rPr lang="en">
                <a:solidFill>
                  <a:srgbClr val="2B1A78"/>
                </a:solidFill>
                <a:latin typeface="Lato"/>
                <a:ea typeface="Lato"/>
                <a:cs typeface="Lato"/>
                <a:sym typeface="Lato"/>
              </a:rPr>
              <a:t>Software Engineer</a:t>
            </a:r>
            <a:br>
              <a:rPr lang="en">
                <a:solidFill>
                  <a:srgbClr val="2B1A78"/>
                </a:solidFill>
                <a:latin typeface="Lato"/>
                <a:ea typeface="Lato"/>
                <a:cs typeface="Lato"/>
                <a:sym typeface="Lato"/>
              </a:rPr>
            </a:br>
            <a:r>
              <a:rPr lang="en">
                <a:solidFill>
                  <a:srgbClr val="2B1A78"/>
                </a:solidFill>
                <a:latin typeface="Lato"/>
                <a:ea typeface="Lato"/>
                <a:cs typeface="Lato"/>
                <a:sym typeface="Lato"/>
              </a:rPr>
              <a:t>Open Source Program Office</a:t>
            </a:r>
            <a:endParaRPr>
              <a:solidFill>
                <a:srgbClr val="2B1A78"/>
              </a:solidFill>
              <a:latin typeface="Lato"/>
              <a:ea typeface="Lato"/>
              <a:cs typeface="Lato"/>
              <a:sym typeface="Lato"/>
            </a:endParaRPr>
          </a:p>
        </p:txBody>
      </p:sp>
      <p:pic>
        <p:nvPicPr>
          <p:cNvPr id="155" name="Google Shape;155;p35" descr="Photo of Sachin Panayil." title="FormFest Headshot.png"/>
          <p:cNvPicPr preferRelativeResize="0"/>
          <p:nvPr/>
        </p:nvPicPr>
        <p:blipFill rotWithShape="1">
          <a:blip r:embed="rId4">
            <a:alphaModFix/>
          </a:blip>
          <a:srcRect t="4446" b="4446"/>
          <a:stretch/>
        </p:blipFill>
        <p:spPr>
          <a:xfrm>
            <a:off x="643725" y="1955550"/>
            <a:ext cx="1232400" cy="1232400"/>
          </a:xfrm>
          <a:prstGeom prst="roundRect">
            <a:avLst>
              <a:gd name="adj" fmla="val 16667"/>
            </a:avLst>
          </a:prstGeom>
          <a:noFill/>
          <a:ln w="76200" cap="flat" cmpd="sng">
            <a:solidFill>
              <a:srgbClr val="5650BE"/>
            </a:solidFill>
            <a:prstDash val="solid"/>
            <a:round/>
            <a:headEnd type="none" w="sm" len="sm"/>
            <a:tailEnd type="none" w="sm" len="sm"/>
          </a:ln>
        </p:spPr>
      </p:pic>
      <p:pic>
        <p:nvPicPr>
          <p:cNvPr id="156" name="Google Shape;156;p35" descr="Photo of Natalia Luzuriaga." title="natalia_luzuriaga_gsa_headshot_square.jpeg"/>
          <p:cNvPicPr preferRelativeResize="0"/>
          <p:nvPr/>
        </p:nvPicPr>
        <p:blipFill rotWithShape="1">
          <a:blip r:embed="rId5">
            <a:alphaModFix/>
          </a:blip>
          <a:srcRect t="129" b="119"/>
          <a:stretch/>
        </p:blipFill>
        <p:spPr>
          <a:xfrm>
            <a:off x="643725" y="3419125"/>
            <a:ext cx="1232400" cy="1232400"/>
          </a:xfrm>
          <a:prstGeom prst="roundRect">
            <a:avLst>
              <a:gd name="adj" fmla="val 16667"/>
            </a:avLst>
          </a:prstGeom>
          <a:noFill/>
          <a:ln w="76200" cap="flat" cmpd="sng">
            <a:solidFill>
              <a:srgbClr val="5650BE"/>
            </a:solidFill>
            <a:prstDash val="solid"/>
            <a:round/>
            <a:headEnd type="none" w="sm" len="sm"/>
            <a:tailEnd type="none" w="sm" len="sm"/>
          </a:ln>
        </p:spPr>
      </p:pic>
      <p:pic>
        <p:nvPicPr>
          <p:cNvPr id="157" name="Google Shape;157;p35" descr="Photo of Isaac Milarsky."/>
          <p:cNvPicPr preferRelativeResize="0"/>
          <p:nvPr/>
        </p:nvPicPr>
        <p:blipFill>
          <a:blip r:embed="rId6">
            <a:alphaModFix/>
          </a:blip>
          <a:stretch>
            <a:fillRect/>
          </a:stretch>
        </p:blipFill>
        <p:spPr>
          <a:xfrm>
            <a:off x="4857150" y="2592750"/>
            <a:ext cx="1232400" cy="1232400"/>
          </a:xfrm>
          <a:prstGeom prst="roundRect">
            <a:avLst>
              <a:gd name="adj" fmla="val 16667"/>
            </a:avLst>
          </a:prstGeom>
          <a:noFill/>
          <a:ln w="76200" cap="flat" cmpd="sng">
            <a:solidFill>
              <a:srgbClr val="5650BE"/>
            </a:solidFill>
            <a:prstDash val="solid"/>
            <a:round/>
            <a:headEnd type="none" w="sm" len="sm"/>
            <a:tailEnd type="none" w="sm" len="sm"/>
          </a:ln>
        </p:spPr>
      </p:pic>
      <p:pic>
        <p:nvPicPr>
          <p:cNvPr id="158" name="Google Shape;158;p35" descr="Photo of Dinne Kopelevich."/>
          <p:cNvPicPr preferRelativeResize="0"/>
          <p:nvPr/>
        </p:nvPicPr>
        <p:blipFill>
          <a:blip r:embed="rId6">
            <a:alphaModFix/>
          </a:blip>
          <a:stretch>
            <a:fillRect/>
          </a:stretch>
        </p:blipFill>
        <p:spPr>
          <a:xfrm>
            <a:off x="4857150" y="1048700"/>
            <a:ext cx="1232400" cy="1232400"/>
          </a:xfrm>
          <a:prstGeom prst="roundRect">
            <a:avLst>
              <a:gd name="adj" fmla="val 16667"/>
            </a:avLst>
          </a:prstGeom>
          <a:noFill/>
          <a:ln w="76200" cap="flat" cmpd="sng">
            <a:solidFill>
              <a:srgbClr val="5650BE"/>
            </a:solidFill>
            <a:prstDash val="solid"/>
            <a:round/>
            <a:headEnd type="none" w="sm" len="sm"/>
            <a:tailEnd type="none" w="sm" len="sm"/>
          </a:ln>
        </p:spPr>
      </p:pic>
      <p:pic>
        <p:nvPicPr>
          <p:cNvPr id="159" name="Google Shape;159;p35" descr="Photo of Dinne Kopelevich." title="Cropped.jpeg"/>
          <p:cNvPicPr preferRelativeResize="0"/>
          <p:nvPr/>
        </p:nvPicPr>
        <p:blipFill>
          <a:blip r:embed="rId7">
            <a:alphaModFix/>
          </a:blip>
          <a:stretch>
            <a:fillRect/>
          </a:stretch>
        </p:blipFill>
        <p:spPr>
          <a:xfrm>
            <a:off x="4857150" y="1048700"/>
            <a:ext cx="1232400" cy="1232400"/>
          </a:xfrm>
          <a:prstGeom prst="flowChartAlternateProcess">
            <a:avLst/>
          </a:prstGeom>
          <a:noFill/>
          <a:ln w="9525" cap="flat" cmpd="sng">
            <a:solidFill>
              <a:srgbClr val="000000"/>
            </a:solidFill>
            <a:prstDash val="solid"/>
            <a:round/>
            <a:headEnd type="none" w="sm" len="sm"/>
            <a:tailEnd type="none" w="sm" len="sm"/>
          </a:ln>
        </p:spPr>
      </p:pic>
      <p:pic>
        <p:nvPicPr>
          <p:cNvPr id="160" name="Google Shape;160;p35" descr="Photo of Isaac Milarsky."/>
          <p:cNvPicPr preferRelativeResize="0"/>
          <p:nvPr/>
        </p:nvPicPr>
        <p:blipFill>
          <a:blip r:embed="rId8">
            <a:alphaModFix/>
          </a:blip>
          <a:stretch>
            <a:fillRect/>
          </a:stretch>
        </p:blipFill>
        <p:spPr>
          <a:xfrm>
            <a:off x="4843051" y="2578650"/>
            <a:ext cx="1260600" cy="1260600"/>
          </a:xfrm>
          <a:prstGeom prst="rect">
            <a:avLst/>
          </a:prstGeom>
          <a:noFill/>
          <a:ln>
            <a:noFill/>
          </a:ln>
          <a:effectLst>
            <a:outerShdw blurRad="57150" dist="19050" dir="5400000" algn="bl" rotWithShape="0">
              <a:srgbClr val="000000">
                <a:alpha val="4902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6"/>
          <p:cNvSpPr txBox="1"/>
          <p:nvPr/>
        </p:nvSpPr>
        <p:spPr>
          <a:xfrm>
            <a:off x="458250" y="581750"/>
            <a:ext cx="7878000" cy="1323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800">
                <a:solidFill>
                  <a:srgbClr val="2B1A78"/>
                </a:solidFill>
                <a:latin typeface="Lato Black"/>
                <a:ea typeface="Lato Black"/>
                <a:cs typeface="Lato Black"/>
                <a:sym typeface="Lato Black"/>
              </a:rPr>
              <a:t>What are the Centers for Medicare and Medicaid Services? (CMS)</a:t>
            </a:r>
            <a:endParaRPr sz="3800">
              <a:solidFill>
                <a:srgbClr val="2B1A78"/>
              </a:solidFill>
              <a:latin typeface="Lato Black"/>
              <a:ea typeface="Lato Black"/>
              <a:cs typeface="Lato Black"/>
              <a:sym typeface="Lato Black"/>
            </a:endParaRPr>
          </a:p>
        </p:txBody>
      </p:sp>
      <p:sp>
        <p:nvSpPr>
          <p:cNvPr id="166" name="Google Shape;166;p36"/>
          <p:cNvSpPr txBox="1">
            <a:spLocks noGrp="1"/>
          </p:cNvSpPr>
          <p:nvPr>
            <p:ph type="title" idx="4294967295"/>
          </p:nvPr>
        </p:nvSpPr>
        <p:spPr>
          <a:xfrm>
            <a:off x="458250" y="2144400"/>
            <a:ext cx="8227500" cy="16536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1600"/>
              </a:spcAft>
              <a:buClr>
                <a:srgbClr val="000000"/>
              </a:buClr>
              <a:buSzTx/>
              <a:buFont typeface="Arial"/>
              <a:buNone/>
              <a:tabLst/>
              <a:defRPr/>
            </a:pPr>
            <a:r>
              <a:rPr kumimoji="0" lang="en-US" sz="1800" b="0" i="0" u="none" strike="noStrike" kern="0" cap="none" spc="0" normalizeH="0" baseline="0" noProof="0" dirty="0">
                <a:ln>
                  <a:noFill/>
                </a:ln>
                <a:solidFill>
                  <a:srgbClr val="2B1A78"/>
                </a:solidFill>
                <a:effectLst/>
                <a:uLnTx/>
                <a:uFillTx/>
                <a:latin typeface="Source Sans Pro"/>
                <a:ea typeface="Source Sans Pro"/>
                <a:cs typeface="Source Sans Pro"/>
                <a:sym typeface="Source Sans Pro"/>
              </a:rPr>
              <a:t>“CMS is the federal agency that provides health coverage to more than </a:t>
            </a:r>
            <a:r>
              <a:rPr kumimoji="0" lang="en-US" sz="1800" b="1" i="0" u="sng" strike="noStrike" kern="0" cap="none" spc="0" normalizeH="0" baseline="0" noProof="0" dirty="0">
                <a:ln>
                  <a:noFill/>
                </a:ln>
                <a:solidFill>
                  <a:srgbClr val="2B1A78"/>
                </a:solidFill>
                <a:effectLst/>
                <a:uLnTx/>
                <a:uFillTx/>
                <a:latin typeface="Source Sans Pro"/>
                <a:ea typeface="Source Sans Pro"/>
                <a:cs typeface="Source Sans Pro"/>
                <a:sym typeface="Source Sans Pro"/>
              </a:rPr>
              <a:t>160 million</a:t>
            </a:r>
            <a:r>
              <a:rPr kumimoji="0" lang="en-US" sz="1800" b="0" i="0" u="none" strike="noStrike" kern="0" cap="none" spc="0" normalizeH="0" baseline="0" noProof="0" dirty="0">
                <a:ln>
                  <a:noFill/>
                </a:ln>
                <a:solidFill>
                  <a:srgbClr val="2B1A78"/>
                </a:solidFill>
                <a:effectLst/>
                <a:uLnTx/>
                <a:uFillTx/>
                <a:latin typeface="Source Sans Pro"/>
                <a:ea typeface="Source Sans Pro"/>
                <a:cs typeface="Source Sans Pro"/>
                <a:sym typeface="Source Sans Pro"/>
              </a:rPr>
              <a:t> through </a:t>
            </a:r>
            <a:r>
              <a:rPr kumimoji="0" lang="en-US" sz="1800" b="1" i="0" u="none" strike="noStrike" kern="0" cap="none" spc="0" normalizeH="0" baseline="0" noProof="0" dirty="0">
                <a:ln>
                  <a:noFill/>
                </a:ln>
                <a:solidFill>
                  <a:srgbClr val="2B1A78"/>
                </a:solidFill>
                <a:effectLst/>
                <a:highlight>
                  <a:srgbClr val="E6EBF9"/>
                </a:highlight>
                <a:uLnTx/>
                <a:uFillTx/>
                <a:latin typeface="Source Sans Pro"/>
                <a:ea typeface="Source Sans Pro"/>
                <a:cs typeface="Source Sans Pro"/>
                <a:sym typeface="Source Sans Pro"/>
              </a:rPr>
              <a:t>Medicare</a:t>
            </a:r>
            <a:r>
              <a:rPr kumimoji="0" lang="en-US" sz="1800" b="0" i="0" u="none" strike="noStrike" kern="0" cap="none" spc="0" normalizeH="0" baseline="0" noProof="0" dirty="0">
                <a:ln>
                  <a:noFill/>
                </a:ln>
                <a:solidFill>
                  <a:srgbClr val="2B1A78"/>
                </a:solidFill>
                <a:effectLst/>
                <a:uLnTx/>
                <a:uFillTx/>
                <a:latin typeface="Source Sans Pro"/>
                <a:ea typeface="Source Sans Pro"/>
                <a:cs typeface="Source Sans Pro"/>
                <a:sym typeface="Source Sans Pro"/>
              </a:rPr>
              <a:t>, </a:t>
            </a:r>
            <a:r>
              <a:rPr kumimoji="0" lang="en-US" sz="1800" b="1" i="0" u="none" strike="noStrike" kern="0" cap="none" spc="0" normalizeH="0" baseline="0" noProof="0" dirty="0">
                <a:ln>
                  <a:noFill/>
                </a:ln>
                <a:solidFill>
                  <a:srgbClr val="2B1A78"/>
                </a:solidFill>
                <a:effectLst/>
                <a:highlight>
                  <a:srgbClr val="E6EBF9"/>
                </a:highlight>
                <a:uLnTx/>
                <a:uFillTx/>
                <a:latin typeface="Source Sans Pro"/>
                <a:ea typeface="Source Sans Pro"/>
                <a:cs typeface="Source Sans Pro"/>
                <a:sym typeface="Source Sans Pro"/>
              </a:rPr>
              <a:t>Medicaid</a:t>
            </a:r>
            <a:r>
              <a:rPr kumimoji="0" lang="en-US" sz="1800" b="0" i="0" u="none" strike="noStrike" kern="0" cap="none" spc="0" normalizeH="0" baseline="0" noProof="0" dirty="0">
                <a:ln>
                  <a:noFill/>
                </a:ln>
                <a:solidFill>
                  <a:srgbClr val="2B1A78"/>
                </a:solidFill>
                <a:effectLst/>
                <a:uLnTx/>
                <a:uFillTx/>
                <a:latin typeface="Source Sans Pro"/>
                <a:ea typeface="Source Sans Pro"/>
                <a:cs typeface="Source Sans Pro"/>
                <a:sym typeface="Source Sans Pro"/>
              </a:rPr>
              <a:t>, the </a:t>
            </a:r>
            <a:r>
              <a:rPr kumimoji="0" lang="en-US" sz="1800" b="1" i="0" u="none" strike="noStrike" kern="0" cap="none" spc="0" normalizeH="0" baseline="0" noProof="0" dirty="0">
                <a:ln>
                  <a:noFill/>
                </a:ln>
                <a:solidFill>
                  <a:srgbClr val="2B1A78"/>
                </a:solidFill>
                <a:effectLst/>
                <a:highlight>
                  <a:srgbClr val="E6EBF9"/>
                </a:highlight>
                <a:uLnTx/>
                <a:uFillTx/>
                <a:latin typeface="Source Sans Pro"/>
                <a:ea typeface="Source Sans Pro"/>
                <a:cs typeface="Source Sans Pro"/>
                <a:sym typeface="Source Sans Pro"/>
              </a:rPr>
              <a:t>Children's Health Insurance Program</a:t>
            </a:r>
            <a:r>
              <a:rPr kumimoji="0" lang="en-US" sz="1800" b="0" i="0" u="none" strike="noStrike" kern="0" cap="none" spc="0" normalizeH="0" baseline="0" noProof="0" dirty="0">
                <a:ln>
                  <a:noFill/>
                </a:ln>
                <a:solidFill>
                  <a:srgbClr val="2B1A78"/>
                </a:solidFill>
                <a:effectLst/>
                <a:uLnTx/>
                <a:uFillTx/>
                <a:latin typeface="Source Sans Pro"/>
                <a:ea typeface="Source Sans Pro"/>
                <a:cs typeface="Source Sans Pro"/>
                <a:sym typeface="Source Sans Pro"/>
              </a:rPr>
              <a:t>, and the </a:t>
            </a:r>
            <a:r>
              <a:rPr kumimoji="0" lang="en-US" sz="1800" b="1" i="0" u="none" strike="noStrike" kern="0" cap="none" spc="0" normalizeH="0" baseline="0" noProof="0" dirty="0">
                <a:ln>
                  <a:noFill/>
                </a:ln>
                <a:solidFill>
                  <a:srgbClr val="2B1A78"/>
                </a:solidFill>
                <a:effectLst/>
                <a:highlight>
                  <a:srgbClr val="E6EBF9"/>
                </a:highlight>
                <a:uLnTx/>
                <a:uFillTx/>
                <a:latin typeface="Source Sans Pro"/>
                <a:ea typeface="Source Sans Pro"/>
                <a:cs typeface="Source Sans Pro"/>
                <a:sym typeface="Source Sans Pro"/>
              </a:rPr>
              <a:t>Health Insurance Marketplace</a:t>
            </a:r>
            <a:r>
              <a:rPr kumimoji="0" lang="en-US" sz="1800" b="0" i="0" u="none" strike="noStrike" kern="0" cap="none" spc="0" normalizeH="0" baseline="0" noProof="0" dirty="0">
                <a:ln>
                  <a:noFill/>
                </a:ln>
                <a:solidFill>
                  <a:srgbClr val="2B1A78"/>
                </a:solidFill>
                <a:effectLst/>
                <a:uLnTx/>
                <a:uFillTx/>
                <a:latin typeface="Source Sans Pro"/>
                <a:ea typeface="Source Sans Pro"/>
                <a:cs typeface="Source Sans Pro"/>
                <a:sym typeface="Source Sans Pro"/>
              </a:rPr>
              <a:t>. CMS works in partnership with the entire health care community to improve quality, equity and outcomes in the health care system.”</a:t>
            </a:r>
          </a:p>
        </p:txBody>
      </p:sp>
      <p:sp>
        <p:nvSpPr>
          <p:cNvPr id="167" name="Google Shape;167;p36"/>
          <p:cNvSpPr txBox="1"/>
          <p:nvPr/>
        </p:nvSpPr>
        <p:spPr>
          <a:xfrm>
            <a:off x="210250" y="46088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097A7"/>
                </a:solidFill>
                <a:latin typeface="Source Sans Pro"/>
                <a:ea typeface="Source Sans Pro"/>
                <a:cs typeface="Source Sans Pro"/>
                <a:sym typeface="Source Sans Pro"/>
              </a:rPr>
              <a:t>https://www.cms.gov/about-cms</a:t>
            </a:r>
            <a:endParaRPr sz="1200">
              <a:solidFill>
                <a:srgbClr val="0097A7"/>
              </a:solidFill>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7"/>
          <p:cNvSpPr txBox="1"/>
          <p:nvPr/>
        </p:nvSpPr>
        <p:spPr>
          <a:xfrm>
            <a:off x="415869" y="1791296"/>
            <a:ext cx="1960500" cy="10731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7413"/>
              <a:buFont typeface="Arial"/>
              <a:buNone/>
            </a:pPr>
            <a:r>
              <a:rPr lang="en" sz="6739" b="1" i="0" u="none" strike="noStrike" cap="none" dirty="0">
                <a:solidFill>
                  <a:srgbClr val="5650BE"/>
                </a:solidFill>
                <a:latin typeface="Source Sans Pro"/>
                <a:ea typeface="Source Sans Pro"/>
                <a:cs typeface="Source Sans Pro"/>
                <a:sym typeface="Source Sans Pro"/>
              </a:rPr>
              <a:t>6</a:t>
            </a:r>
            <a:r>
              <a:rPr lang="en" sz="6739" b="1" dirty="0">
                <a:solidFill>
                  <a:srgbClr val="5650BE"/>
                </a:solidFill>
                <a:latin typeface="Source Sans Pro"/>
                <a:ea typeface="Source Sans Pro"/>
                <a:cs typeface="Source Sans Pro"/>
                <a:sym typeface="Source Sans Pro"/>
              </a:rPr>
              <a:t>7.8</a:t>
            </a:r>
            <a:endParaRPr sz="6739" b="1" i="0" u="none" strike="noStrike" cap="none" dirty="0">
              <a:solidFill>
                <a:srgbClr val="5650BE"/>
              </a:solidFill>
              <a:latin typeface="Source Sans Pro"/>
              <a:ea typeface="Source Sans Pro"/>
              <a:cs typeface="Source Sans Pro"/>
              <a:sym typeface="Source Sans Pro"/>
            </a:endParaRPr>
          </a:p>
        </p:txBody>
      </p:sp>
      <p:sp>
        <p:nvSpPr>
          <p:cNvPr id="173" name="Google Shape;173;p37"/>
          <p:cNvSpPr txBox="1"/>
          <p:nvPr/>
        </p:nvSpPr>
        <p:spPr>
          <a:xfrm>
            <a:off x="197425" y="2449461"/>
            <a:ext cx="2950800" cy="921900"/>
          </a:xfrm>
          <a:prstGeom prst="rect">
            <a:avLst/>
          </a:prstGeom>
          <a:noFill/>
          <a:ln>
            <a:noFill/>
          </a:ln>
        </p:spPr>
        <p:txBody>
          <a:bodyPr spcFirstLastPara="1" wrap="square" lIns="154050" tIns="77025" rIns="154050" bIns="0" anchor="b" anchorCtr="0">
            <a:noAutofit/>
          </a:bodyPr>
          <a:lstStyle/>
          <a:p>
            <a:pPr marL="0" marR="0" lvl="0" indent="0" algn="ctr" rtl="0">
              <a:lnSpc>
                <a:spcPct val="100000"/>
              </a:lnSpc>
              <a:spcBef>
                <a:spcPts val="0"/>
              </a:spcBef>
              <a:spcAft>
                <a:spcPts val="0"/>
              </a:spcAft>
              <a:buClr>
                <a:srgbClr val="000000"/>
              </a:buClr>
              <a:buSzPts val="1685"/>
              <a:buFont typeface="Arial"/>
              <a:buNone/>
            </a:pPr>
            <a:r>
              <a:rPr lang="en" sz="1684" b="1" i="0" u="none" strike="noStrike" cap="none">
                <a:solidFill>
                  <a:srgbClr val="2B1A78"/>
                </a:solidFill>
                <a:latin typeface="Source Sans Pro"/>
                <a:ea typeface="Source Sans Pro"/>
                <a:cs typeface="Source Sans Pro"/>
                <a:sym typeface="Source Sans Pro"/>
              </a:rPr>
              <a:t>Medicare Beneficiaries</a:t>
            </a:r>
            <a:endParaRPr sz="1572" b="1" i="0" u="none" strike="noStrike" cap="none">
              <a:solidFill>
                <a:srgbClr val="2B1A78"/>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573"/>
              <a:buFont typeface="Arial"/>
              <a:buNone/>
            </a:pPr>
            <a:r>
              <a:rPr lang="en" sz="1572" b="1" i="0" u="none" strike="noStrike" cap="none">
                <a:solidFill>
                  <a:srgbClr val="2B1A78"/>
                </a:solidFill>
                <a:latin typeface="Source Sans Pro"/>
                <a:ea typeface="Source Sans Pro"/>
                <a:cs typeface="Source Sans Pro"/>
                <a:sym typeface="Source Sans Pro"/>
              </a:rPr>
              <a:t>(202</a:t>
            </a:r>
            <a:r>
              <a:rPr lang="en" sz="1572" b="1">
                <a:solidFill>
                  <a:srgbClr val="2B1A78"/>
                </a:solidFill>
                <a:latin typeface="Source Sans Pro"/>
                <a:ea typeface="Source Sans Pro"/>
                <a:cs typeface="Source Sans Pro"/>
                <a:sym typeface="Source Sans Pro"/>
              </a:rPr>
              <a:t>3</a:t>
            </a:r>
            <a:r>
              <a:rPr lang="en" sz="1572" b="1" i="0" u="none" strike="noStrike" cap="none">
                <a:solidFill>
                  <a:srgbClr val="2B1A78"/>
                </a:solidFill>
                <a:latin typeface="Source Sans Pro"/>
                <a:ea typeface="Source Sans Pro"/>
                <a:cs typeface="Source Sans Pro"/>
                <a:sym typeface="Source Sans Pro"/>
              </a:rPr>
              <a:t>)</a:t>
            </a:r>
            <a:endParaRPr sz="1572" b="1" i="0" u="none" strike="noStrike" cap="none">
              <a:solidFill>
                <a:srgbClr val="2B1A78"/>
              </a:solidFill>
              <a:latin typeface="Source Sans Pro"/>
              <a:ea typeface="Source Sans Pro"/>
              <a:cs typeface="Source Sans Pro"/>
              <a:sym typeface="Source Sans Pro"/>
            </a:endParaRPr>
          </a:p>
        </p:txBody>
      </p:sp>
      <p:sp>
        <p:nvSpPr>
          <p:cNvPr id="174" name="Google Shape;174;p37"/>
          <p:cNvSpPr txBox="1"/>
          <p:nvPr/>
        </p:nvSpPr>
        <p:spPr>
          <a:xfrm>
            <a:off x="2271487" y="2101499"/>
            <a:ext cx="438300" cy="762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605"/>
              <a:buFont typeface="Arial"/>
              <a:buNone/>
            </a:pPr>
            <a:r>
              <a:rPr lang="en" sz="4605" b="1" i="0" u="none" strike="noStrike" cap="none" dirty="0">
                <a:solidFill>
                  <a:srgbClr val="5650BE"/>
                </a:solidFill>
                <a:latin typeface="Source Sans Pro"/>
                <a:ea typeface="Source Sans Pro"/>
                <a:cs typeface="Source Sans Pro"/>
                <a:sym typeface="Source Sans Pro"/>
              </a:rPr>
              <a:t>M</a:t>
            </a:r>
            <a:endParaRPr sz="4605" b="1" i="0" u="none" strike="noStrike" cap="none" dirty="0">
              <a:solidFill>
                <a:srgbClr val="5650BE"/>
              </a:solidFill>
              <a:latin typeface="Source Sans Pro"/>
              <a:ea typeface="Source Sans Pro"/>
              <a:cs typeface="Source Sans Pro"/>
              <a:sym typeface="Source Sans Pro"/>
            </a:endParaRPr>
          </a:p>
        </p:txBody>
      </p:sp>
      <p:sp>
        <p:nvSpPr>
          <p:cNvPr id="175" name="Google Shape;175;p37"/>
          <p:cNvSpPr txBox="1"/>
          <p:nvPr/>
        </p:nvSpPr>
        <p:spPr>
          <a:xfrm>
            <a:off x="3359648" y="1791240"/>
            <a:ext cx="1741500" cy="10740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7413"/>
              <a:buFont typeface="Arial"/>
              <a:buNone/>
            </a:pPr>
            <a:r>
              <a:rPr lang="en" sz="6739" b="1">
                <a:solidFill>
                  <a:srgbClr val="5650BE"/>
                </a:solidFill>
                <a:latin typeface="Source Sans Pro"/>
                <a:ea typeface="Source Sans Pro"/>
                <a:cs typeface="Source Sans Pro"/>
                <a:sym typeface="Source Sans Pro"/>
              </a:rPr>
              <a:t>82.3</a:t>
            </a:r>
            <a:endParaRPr sz="6739" b="1" i="0" u="none" strike="noStrike" cap="none">
              <a:solidFill>
                <a:srgbClr val="5650BE"/>
              </a:solidFill>
              <a:latin typeface="Source Sans Pro"/>
              <a:ea typeface="Source Sans Pro"/>
              <a:cs typeface="Source Sans Pro"/>
              <a:sym typeface="Source Sans Pro"/>
            </a:endParaRPr>
          </a:p>
        </p:txBody>
      </p:sp>
      <p:sp>
        <p:nvSpPr>
          <p:cNvPr id="176" name="Google Shape;176;p37"/>
          <p:cNvSpPr txBox="1"/>
          <p:nvPr/>
        </p:nvSpPr>
        <p:spPr>
          <a:xfrm>
            <a:off x="2990520" y="2449461"/>
            <a:ext cx="2950800" cy="921900"/>
          </a:xfrm>
          <a:prstGeom prst="rect">
            <a:avLst/>
          </a:prstGeom>
          <a:noFill/>
          <a:ln>
            <a:noFill/>
          </a:ln>
        </p:spPr>
        <p:txBody>
          <a:bodyPr spcFirstLastPara="1" wrap="square" lIns="154050" tIns="77025" rIns="154050" bIns="0" anchor="b" anchorCtr="0">
            <a:noAutofit/>
          </a:bodyPr>
          <a:lstStyle/>
          <a:p>
            <a:pPr marL="0" marR="0" lvl="0" indent="0" algn="ctr" rtl="0">
              <a:lnSpc>
                <a:spcPct val="100000"/>
              </a:lnSpc>
              <a:spcBef>
                <a:spcPts val="0"/>
              </a:spcBef>
              <a:spcAft>
                <a:spcPts val="0"/>
              </a:spcAft>
              <a:buClr>
                <a:srgbClr val="000000"/>
              </a:buClr>
              <a:buSzPts val="1685"/>
              <a:buFont typeface="Arial"/>
              <a:buNone/>
            </a:pPr>
            <a:r>
              <a:rPr lang="en" sz="1684" b="1" i="0" u="none" strike="noStrike" cap="none">
                <a:solidFill>
                  <a:srgbClr val="2B1A78"/>
                </a:solidFill>
                <a:latin typeface="Source Sans Pro"/>
                <a:ea typeface="Source Sans Pro"/>
                <a:cs typeface="Source Sans Pro"/>
                <a:sym typeface="Source Sans Pro"/>
              </a:rPr>
              <a:t>Medicaid Beneficiaries</a:t>
            </a:r>
            <a:endParaRPr sz="1684" b="1" i="0" u="none" strike="noStrike" cap="none">
              <a:solidFill>
                <a:srgbClr val="2B1A78"/>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685"/>
              <a:buFont typeface="Arial"/>
              <a:buNone/>
            </a:pPr>
            <a:r>
              <a:rPr lang="en" sz="1684" b="1" i="0" u="none" strike="noStrike" cap="none">
                <a:solidFill>
                  <a:srgbClr val="2B1A78"/>
                </a:solidFill>
                <a:latin typeface="Source Sans Pro"/>
                <a:ea typeface="Source Sans Pro"/>
                <a:cs typeface="Source Sans Pro"/>
                <a:sym typeface="Source Sans Pro"/>
              </a:rPr>
              <a:t>(202</a:t>
            </a:r>
            <a:r>
              <a:rPr lang="en" sz="1684" b="1">
                <a:solidFill>
                  <a:srgbClr val="2B1A78"/>
                </a:solidFill>
                <a:latin typeface="Source Sans Pro"/>
                <a:ea typeface="Source Sans Pro"/>
                <a:cs typeface="Source Sans Pro"/>
                <a:sym typeface="Source Sans Pro"/>
              </a:rPr>
              <a:t>3</a:t>
            </a:r>
            <a:r>
              <a:rPr lang="en" sz="1684" b="1" i="0" u="none" strike="noStrike" cap="none">
                <a:solidFill>
                  <a:srgbClr val="2B1A78"/>
                </a:solidFill>
                <a:latin typeface="Source Sans Pro"/>
                <a:ea typeface="Source Sans Pro"/>
                <a:cs typeface="Source Sans Pro"/>
                <a:sym typeface="Source Sans Pro"/>
              </a:rPr>
              <a:t>)</a:t>
            </a:r>
            <a:endParaRPr sz="1684" b="1" i="0" u="none" strike="noStrike" cap="none">
              <a:solidFill>
                <a:srgbClr val="2B1A78"/>
              </a:solidFill>
              <a:latin typeface="Source Sans Pro"/>
              <a:ea typeface="Source Sans Pro"/>
              <a:cs typeface="Source Sans Pro"/>
              <a:sym typeface="Source Sans Pro"/>
            </a:endParaRPr>
          </a:p>
        </p:txBody>
      </p:sp>
      <p:sp>
        <p:nvSpPr>
          <p:cNvPr id="177" name="Google Shape;177;p37"/>
          <p:cNvSpPr txBox="1"/>
          <p:nvPr/>
        </p:nvSpPr>
        <p:spPr>
          <a:xfrm>
            <a:off x="5069451" y="2101516"/>
            <a:ext cx="438600" cy="764100"/>
          </a:xfrm>
          <a:prstGeom prst="rect">
            <a:avLst/>
          </a:prstGeom>
          <a:noFill/>
          <a:ln>
            <a:noFill/>
          </a:ln>
        </p:spPr>
        <p:txBody>
          <a:bodyPr spcFirstLastPara="1" wrap="square" lIns="0" tIns="0" rIns="0" bIns="0" anchor="t" anchorCtr="0">
            <a:normAutofit/>
          </a:bodyPr>
          <a:lstStyle/>
          <a:p>
            <a:pPr marL="0" marR="0" lvl="0" indent="0" algn="ctr" rtl="0">
              <a:lnSpc>
                <a:spcPct val="100000"/>
              </a:lnSpc>
              <a:spcBef>
                <a:spcPts val="0"/>
              </a:spcBef>
              <a:spcAft>
                <a:spcPts val="0"/>
              </a:spcAft>
              <a:buClr>
                <a:srgbClr val="000000"/>
              </a:buClr>
              <a:buSzPts val="4605"/>
              <a:buFont typeface="Arial"/>
              <a:buNone/>
            </a:pPr>
            <a:r>
              <a:rPr lang="en" sz="4605" b="1" i="0" u="none" strike="noStrike" cap="none">
                <a:solidFill>
                  <a:srgbClr val="5650BE"/>
                </a:solidFill>
                <a:latin typeface="Source Sans Pro"/>
                <a:ea typeface="Source Sans Pro"/>
                <a:cs typeface="Source Sans Pro"/>
                <a:sym typeface="Source Sans Pro"/>
              </a:rPr>
              <a:t>M</a:t>
            </a:r>
            <a:endParaRPr sz="4605" b="1" i="0" u="none" strike="noStrike" cap="none">
              <a:solidFill>
                <a:srgbClr val="5650BE"/>
              </a:solidFill>
              <a:latin typeface="Source Sans Pro"/>
              <a:ea typeface="Source Sans Pro"/>
              <a:cs typeface="Source Sans Pro"/>
              <a:sym typeface="Source Sans Pro"/>
            </a:endParaRPr>
          </a:p>
        </p:txBody>
      </p:sp>
      <p:sp>
        <p:nvSpPr>
          <p:cNvPr id="178" name="Google Shape;178;p37"/>
          <p:cNvSpPr txBox="1"/>
          <p:nvPr/>
        </p:nvSpPr>
        <p:spPr>
          <a:xfrm>
            <a:off x="6162150" y="1791240"/>
            <a:ext cx="1877100" cy="10740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7413"/>
              <a:buFont typeface="Arial"/>
              <a:buNone/>
            </a:pPr>
            <a:r>
              <a:rPr lang="en" sz="7413" b="1">
                <a:solidFill>
                  <a:srgbClr val="5650BE"/>
                </a:solidFill>
                <a:latin typeface="Source Sans Pro"/>
                <a:ea typeface="Source Sans Pro"/>
                <a:cs typeface="Source Sans Pro"/>
                <a:sym typeface="Source Sans Pro"/>
              </a:rPr>
              <a:t>21.1</a:t>
            </a:r>
            <a:endParaRPr sz="7413" b="1" i="0" u="none" strike="noStrike" cap="none">
              <a:solidFill>
                <a:srgbClr val="5650BE"/>
              </a:solidFill>
              <a:latin typeface="Source Sans Pro"/>
              <a:ea typeface="Source Sans Pro"/>
              <a:cs typeface="Source Sans Pro"/>
              <a:sym typeface="Source Sans Pro"/>
            </a:endParaRPr>
          </a:p>
        </p:txBody>
      </p:sp>
      <p:sp>
        <p:nvSpPr>
          <p:cNvPr id="179" name="Google Shape;179;p37"/>
          <p:cNvSpPr txBox="1"/>
          <p:nvPr/>
        </p:nvSpPr>
        <p:spPr>
          <a:xfrm>
            <a:off x="5869207" y="2794917"/>
            <a:ext cx="2950800" cy="512100"/>
          </a:xfrm>
          <a:prstGeom prst="rect">
            <a:avLst/>
          </a:prstGeom>
          <a:noFill/>
          <a:ln>
            <a:noFill/>
          </a:ln>
        </p:spPr>
        <p:txBody>
          <a:bodyPr spcFirstLastPara="1" wrap="square" lIns="154050" tIns="77025" rIns="154050" bIns="0" anchor="b" anchorCtr="0">
            <a:noAutofit/>
          </a:bodyPr>
          <a:lstStyle/>
          <a:p>
            <a:pPr marL="0" marR="0" lvl="0" indent="0" algn="ctr" rtl="0">
              <a:lnSpc>
                <a:spcPct val="100000"/>
              </a:lnSpc>
              <a:spcBef>
                <a:spcPts val="0"/>
              </a:spcBef>
              <a:spcAft>
                <a:spcPts val="0"/>
              </a:spcAft>
              <a:buClr>
                <a:srgbClr val="000000"/>
              </a:buClr>
              <a:buSzPts val="1573"/>
              <a:buFont typeface="Arial"/>
              <a:buNone/>
            </a:pPr>
            <a:r>
              <a:rPr lang="en" sz="1572" b="1" i="0" u="none" strike="noStrike" cap="none">
                <a:solidFill>
                  <a:srgbClr val="2B1A78"/>
                </a:solidFill>
                <a:latin typeface="Source Sans Pro"/>
                <a:ea typeface="Source Sans Pro"/>
                <a:cs typeface="Source Sans Pro"/>
                <a:sym typeface="Source Sans Pro"/>
              </a:rPr>
              <a:t>Healthcare.gov</a:t>
            </a:r>
            <a:endParaRPr sz="1684" b="1" i="0" u="none" strike="noStrike" cap="none">
              <a:solidFill>
                <a:srgbClr val="2B1A78"/>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685"/>
              <a:buFont typeface="Arial"/>
              <a:buNone/>
            </a:pPr>
            <a:r>
              <a:rPr lang="en" sz="1684" b="1" i="0" u="none" strike="noStrike" cap="none">
                <a:solidFill>
                  <a:srgbClr val="2B1A78"/>
                </a:solidFill>
                <a:latin typeface="Source Sans Pro"/>
                <a:ea typeface="Source Sans Pro"/>
                <a:cs typeface="Source Sans Pro"/>
                <a:sym typeface="Source Sans Pro"/>
              </a:rPr>
              <a:t> (202</a:t>
            </a:r>
            <a:r>
              <a:rPr lang="en" sz="1684" b="1">
                <a:solidFill>
                  <a:srgbClr val="2B1A78"/>
                </a:solidFill>
                <a:latin typeface="Source Sans Pro"/>
                <a:ea typeface="Source Sans Pro"/>
                <a:cs typeface="Source Sans Pro"/>
                <a:sym typeface="Source Sans Pro"/>
              </a:rPr>
              <a:t>3</a:t>
            </a:r>
            <a:r>
              <a:rPr lang="en" sz="1684" b="1" i="0" u="none" strike="noStrike" cap="none">
                <a:solidFill>
                  <a:srgbClr val="2B1A78"/>
                </a:solidFill>
                <a:latin typeface="Source Sans Pro"/>
                <a:ea typeface="Source Sans Pro"/>
                <a:cs typeface="Source Sans Pro"/>
                <a:sym typeface="Source Sans Pro"/>
              </a:rPr>
              <a:t>)</a:t>
            </a:r>
            <a:endParaRPr sz="1684" b="1" i="0" u="none" strike="noStrike" cap="none">
              <a:solidFill>
                <a:srgbClr val="2B1A78"/>
              </a:solidFill>
              <a:latin typeface="Source Sans Pro"/>
              <a:ea typeface="Source Sans Pro"/>
              <a:cs typeface="Source Sans Pro"/>
              <a:sym typeface="Source Sans Pro"/>
            </a:endParaRPr>
          </a:p>
        </p:txBody>
      </p:sp>
      <p:sp>
        <p:nvSpPr>
          <p:cNvPr id="180" name="Google Shape;180;p37"/>
          <p:cNvSpPr txBox="1"/>
          <p:nvPr/>
        </p:nvSpPr>
        <p:spPr>
          <a:xfrm>
            <a:off x="8007470" y="2101499"/>
            <a:ext cx="438300" cy="762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605"/>
              <a:buFont typeface="Arial"/>
              <a:buNone/>
            </a:pPr>
            <a:r>
              <a:rPr lang="en" sz="4605" b="1" i="0" u="none" strike="noStrike" cap="none">
                <a:solidFill>
                  <a:srgbClr val="5650BE"/>
                </a:solidFill>
                <a:latin typeface="Source Sans Pro"/>
                <a:ea typeface="Source Sans Pro"/>
                <a:cs typeface="Source Sans Pro"/>
                <a:sym typeface="Source Sans Pro"/>
              </a:rPr>
              <a:t>M</a:t>
            </a:r>
            <a:endParaRPr sz="4605" b="1" i="0" u="none" strike="noStrike" cap="none">
              <a:solidFill>
                <a:srgbClr val="5650BE"/>
              </a:solidFill>
              <a:latin typeface="Source Sans Pro"/>
              <a:ea typeface="Source Sans Pro"/>
              <a:cs typeface="Source Sans Pro"/>
              <a:sym typeface="Source Sans Pro"/>
            </a:endParaRPr>
          </a:p>
        </p:txBody>
      </p:sp>
      <p:cxnSp>
        <p:nvCxnSpPr>
          <p:cNvPr id="181" name="Google Shape;181;p37" descr="Who we serve"/>
          <p:cNvCxnSpPr/>
          <p:nvPr/>
        </p:nvCxnSpPr>
        <p:spPr>
          <a:xfrm>
            <a:off x="3058400" y="1796744"/>
            <a:ext cx="300" cy="1610100"/>
          </a:xfrm>
          <a:prstGeom prst="straightConnector1">
            <a:avLst/>
          </a:prstGeom>
          <a:noFill/>
          <a:ln w="32100" cap="flat" cmpd="sng">
            <a:solidFill>
              <a:srgbClr val="2B1A78"/>
            </a:solidFill>
            <a:prstDash val="solid"/>
            <a:round/>
            <a:headEnd type="none" w="sm" len="sm"/>
            <a:tailEnd type="none" w="sm" len="sm"/>
          </a:ln>
        </p:spPr>
      </p:cxnSp>
      <p:cxnSp>
        <p:nvCxnSpPr>
          <p:cNvPr id="182" name="Google Shape;182;p37" descr="Who we serve"/>
          <p:cNvCxnSpPr/>
          <p:nvPr/>
        </p:nvCxnSpPr>
        <p:spPr>
          <a:xfrm>
            <a:off x="5920586" y="1796744"/>
            <a:ext cx="300" cy="1610100"/>
          </a:xfrm>
          <a:prstGeom prst="straightConnector1">
            <a:avLst/>
          </a:prstGeom>
          <a:noFill/>
          <a:ln w="32100" cap="flat" cmpd="sng">
            <a:solidFill>
              <a:srgbClr val="2B1A78"/>
            </a:solidFill>
            <a:prstDash val="solid"/>
            <a:round/>
            <a:headEnd type="none" w="sm" len="sm"/>
            <a:tailEnd type="none" w="sm" len="sm"/>
          </a:ln>
        </p:spPr>
      </p:cxnSp>
      <p:sp>
        <p:nvSpPr>
          <p:cNvPr id="183" name="Google Shape;183;p37"/>
          <p:cNvSpPr txBox="1"/>
          <p:nvPr/>
        </p:nvSpPr>
        <p:spPr>
          <a:xfrm>
            <a:off x="197425" y="4589388"/>
            <a:ext cx="5655300" cy="5541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i="0" strike="noStrike" cap="none">
                <a:solidFill>
                  <a:srgbClr val="0097A7"/>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https://data.cms.gov/fact-sheet/cms-fast-facts</a:t>
            </a:r>
            <a:endParaRPr sz="900">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 sz="900">
                <a:solidFill>
                  <a:srgbClr val="0097A7"/>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https://www.cms.gov/files/document/health-insurance-exchanges-2024-open-enrollment-report-final.pdf</a:t>
            </a:r>
            <a:r>
              <a:rPr lang="en" sz="900">
                <a:latin typeface="Source Sans Pro"/>
                <a:ea typeface="Source Sans Pro"/>
                <a:cs typeface="Source Sans Pro"/>
                <a:sym typeface="Source Sans Pro"/>
              </a:rPr>
              <a:t> </a:t>
            </a:r>
            <a:endParaRPr sz="900">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i="0" u="none" strike="noStrike" cap="none">
              <a:solidFill>
                <a:srgbClr val="000000"/>
              </a:solidFill>
              <a:latin typeface="Source Sans Pro"/>
              <a:ea typeface="Source Sans Pro"/>
              <a:cs typeface="Source Sans Pro"/>
              <a:sym typeface="Source Sans Pro"/>
            </a:endParaRPr>
          </a:p>
        </p:txBody>
      </p:sp>
      <p:sp>
        <p:nvSpPr>
          <p:cNvPr id="184" name="Google Shape;184;p37"/>
          <p:cNvSpPr txBox="1"/>
          <p:nvPr/>
        </p:nvSpPr>
        <p:spPr>
          <a:xfrm>
            <a:off x="976036" y="616726"/>
            <a:ext cx="7922400" cy="512100"/>
          </a:xfrm>
          <a:prstGeom prst="rect">
            <a:avLst/>
          </a:prstGeom>
          <a:noFill/>
          <a:ln>
            <a:noFill/>
          </a:ln>
        </p:spPr>
        <p:txBody>
          <a:bodyPr spcFirstLastPara="1" wrap="square" lIns="0" tIns="38500" rIns="0" bIns="38500" anchor="t" anchorCtr="0">
            <a:noAutofit/>
          </a:bodyPr>
          <a:lstStyle/>
          <a:p>
            <a:pPr marL="0" lvl="0" indent="0" algn="l" rtl="0">
              <a:spcBef>
                <a:spcPts val="0"/>
              </a:spcBef>
              <a:spcAft>
                <a:spcPts val="0"/>
              </a:spcAft>
              <a:buNone/>
            </a:pPr>
            <a:r>
              <a:rPr lang="en" sz="3369" dirty="0">
                <a:solidFill>
                  <a:srgbClr val="2B1A78"/>
                </a:solidFill>
                <a:latin typeface="Lato Black"/>
                <a:ea typeface="Lato Black"/>
                <a:cs typeface="Lato Black"/>
                <a:sym typeface="Lato Black"/>
              </a:rPr>
              <a:t>Who we serve:</a:t>
            </a:r>
            <a:r>
              <a:rPr lang="en" sz="3369" b="1" dirty="0">
                <a:solidFill>
                  <a:srgbClr val="2B1A78"/>
                </a:solidFill>
                <a:latin typeface="Source Serif Pro"/>
                <a:ea typeface="Source Serif Pro"/>
                <a:cs typeface="Source Serif Pro"/>
                <a:sym typeface="Source Serif Pro"/>
              </a:rPr>
              <a:t> </a:t>
            </a:r>
            <a:r>
              <a:rPr lang="en" sz="3369" dirty="0">
                <a:solidFill>
                  <a:srgbClr val="2B1A78"/>
                </a:solidFill>
                <a:latin typeface="Lato"/>
                <a:ea typeface="Lato"/>
                <a:cs typeface="Lato"/>
                <a:sym typeface="Lato"/>
              </a:rPr>
              <a:t>The American People</a:t>
            </a:r>
            <a:endParaRPr sz="3369" dirty="0">
              <a:solidFill>
                <a:srgbClr val="2B1A78"/>
              </a:solidFill>
              <a:latin typeface="Lato"/>
              <a:ea typeface="Lato"/>
              <a:cs typeface="Lato"/>
              <a:sym typeface="Lato"/>
            </a:endParaRPr>
          </a:p>
        </p:txBody>
      </p:sp>
      <p:sp>
        <p:nvSpPr>
          <p:cNvPr id="2" name="Title 1">
            <a:extLst>
              <a:ext uri="{FF2B5EF4-FFF2-40B4-BE49-F238E27FC236}">
                <a16:creationId xmlns:a16="http://schemas.microsoft.com/office/drawing/2014/main" id="{494EE53F-5E54-7634-B38C-73D50DE65F78}"/>
              </a:ext>
            </a:extLst>
          </p:cNvPr>
          <p:cNvSpPr>
            <a:spLocks noGrp="1"/>
          </p:cNvSpPr>
          <p:nvPr>
            <p:ph type="title"/>
          </p:nvPr>
        </p:nvSpPr>
        <p:spPr>
          <a:xfrm>
            <a:off x="457880" y="-642297"/>
            <a:ext cx="7545036" cy="650010"/>
          </a:xfrm>
        </p:spPr>
        <p:txBody>
          <a:bodyPr>
            <a:normAutofit/>
          </a:bodyPr>
          <a:lstStyle/>
          <a:p>
            <a:r>
              <a:rPr lang="en-US" dirty="0"/>
              <a:t>Who we serve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8"/>
          <p:cNvSpPr txBox="1"/>
          <p:nvPr/>
        </p:nvSpPr>
        <p:spPr>
          <a:xfrm>
            <a:off x="982899" y="590025"/>
            <a:ext cx="7904700" cy="510900"/>
          </a:xfrm>
          <a:prstGeom prst="rect">
            <a:avLst/>
          </a:prstGeom>
          <a:noFill/>
          <a:ln>
            <a:noFill/>
          </a:ln>
        </p:spPr>
        <p:txBody>
          <a:bodyPr spcFirstLastPara="1" wrap="square" lIns="0" tIns="38425" rIns="0" bIns="38425" anchor="t" anchorCtr="0">
            <a:noAutofit/>
          </a:bodyPr>
          <a:lstStyle/>
          <a:p>
            <a:pPr marL="0" lvl="0" indent="0" algn="l" rtl="0">
              <a:spcBef>
                <a:spcPts val="0"/>
              </a:spcBef>
              <a:spcAft>
                <a:spcPts val="0"/>
              </a:spcAft>
              <a:buNone/>
            </a:pPr>
            <a:r>
              <a:rPr lang="en" sz="3362">
                <a:solidFill>
                  <a:srgbClr val="2B1A78"/>
                </a:solidFill>
                <a:latin typeface="Lato Black"/>
                <a:ea typeface="Lato Black"/>
                <a:cs typeface="Lato Black"/>
                <a:sym typeface="Lato Black"/>
              </a:rPr>
              <a:t>Who we serve:</a:t>
            </a:r>
            <a:r>
              <a:rPr lang="en" sz="3362" b="1">
                <a:solidFill>
                  <a:srgbClr val="2B1A78"/>
                </a:solidFill>
                <a:latin typeface="Source Serif Pro"/>
                <a:ea typeface="Source Serif Pro"/>
                <a:cs typeface="Source Serif Pro"/>
                <a:sym typeface="Source Serif Pro"/>
              </a:rPr>
              <a:t> </a:t>
            </a:r>
            <a:r>
              <a:rPr lang="en" sz="3362">
                <a:solidFill>
                  <a:srgbClr val="2B1A78"/>
                </a:solidFill>
                <a:latin typeface="Lato"/>
                <a:ea typeface="Lato"/>
                <a:cs typeface="Lato"/>
                <a:sym typeface="Lato"/>
              </a:rPr>
              <a:t>Taxpayers</a:t>
            </a:r>
            <a:endParaRPr sz="3362" b="1">
              <a:solidFill>
                <a:srgbClr val="2B1A78"/>
              </a:solidFill>
              <a:latin typeface="Source Serif Pro"/>
              <a:ea typeface="Source Serif Pro"/>
              <a:cs typeface="Source Serif Pro"/>
              <a:sym typeface="Source Serif Pro"/>
            </a:endParaRPr>
          </a:p>
          <a:p>
            <a:pPr marL="0" lvl="0" indent="0" algn="l" rtl="0">
              <a:spcBef>
                <a:spcPts val="0"/>
              </a:spcBef>
              <a:spcAft>
                <a:spcPts val="0"/>
              </a:spcAft>
              <a:buNone/>
            </a:pPr>
            <a:endParaRPr sz="3362" b="1">
              <a:solidFill>
                <a:srgbClr val="2B1A78"/>
              </a:solidFill>
              <a:latin typeface="Source Serif Pro"/>
              <a:ea typeface="Source Serif Pro"/>
              <a:cs typeface="Source Serif Pro"/>
              <a:sym typeface="Source Serif Pro"/>
            </a:endParaRPr>
          </a:p>
        </p:txBody>
      </p:sp>
      <p:sp>
        <p:nvSpPr>
          <p:cNvPr id="190" name="Google Shape;190;p38"/>
          <p:cNvSpPr txBox="1"/>
          <p:nvPr/>
        </p:nvSpPr>
        <p:spPr>
          <a:xfrm>
            <a:off x="809662" y="1777779"/>
            <a:ext cx="1740000" cy="10707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7397"/>
              <a:buFont typeface="Arial"/>
              <a:buNone/>
            </a:pPr>
            <a:r>
              <a:rPr lang="en" sz="7060" b="1" i="0" u="none" strike="noStrike" cap="none">
                <a:solidFill>
                  <a:srgbClr val="5650BE"/>
                </a:solidFill>
                <a:latin typeface="Source Sans Pro"/>
                <a:ea typeface="Source Sans Pro"/>
                <a:cs typeface="Source Sans Pro"/>
                <a:sym typeface="Source Sans Pro"/>
              </a:rPr>
              <a:t>1.</a:t>
            </a:r>
            <a:r>
              <a:rPr lang="en" sz="7060" b="1">
                <a:solidFill>
                  <a:srgbClr val="5650BE"/>
                </a:solidFill>
                <a:latin typeface="Source Sans Pro"/>
                <a:ea typeface="Source Sans Pro"/>
                <a:cs typeface="Source Sans Pro"/>
                <a:sym typeface="Source Sans Pro"/>
              </a:rPr>
              <a:t>76</a:t>
            </a:r>
            <a:endParaRPr sz="7060" b="1" i="0" u="none" strike="noStrike" cap="none">
              <a:solidFill>
                <a:srgbClr val="5650BE"/>
              </a:solidFill>
              <a:latin typeface="Source Sans Pro"/>
              <a:ea typeface="Source Sans Pro"/>
              <a:cs typeface="Source Sans Pro"/>
              <a:sym typeface="Source Sans Pro"/>
            </a:endParaRPr>
          </a:p>
        </p:txBody>
      </p:sp>
      <p:sp>
        <p:nvSpPr>
          <p:cNvPr id="191" name="Google Shape;191;p38"/>
          <p:cNvSpPr txBox="1"/>
          <p:nvPr/>
        </p:nvSpPr>
        <p:spPr>
          <a:xfrm>
            <a:off x="252825" y="2946871"/>
            <a:ext cx="2943900" cy="920100"/>
          </a:xfrm>
          <a:prstGeom prst="rect">
            <a:avLst/>
          </a:prstGeom>
          <a:noFill/>
          <a:ln>
            <a:noFill/>
          </a:ln>
        </p:spPr>
        <p:txBody>
          <a:bodyPr spcFirstLastPara="1" wrap="square" lIns="153700" tIns="76850" rIns="153700" bIns="0" anchor="b" anchorCtr="0">
            <a:noAutofit/>
          </a:bodyPr>
          <a:lstStyle/>
          <a:p>
            <a:pPr marL="0" marR="0" lvl="0" indent="0" algn="ctr" rtl="0">
              <a:lnSpc>
                <a:spcPct val="100000"/>
              </a:lnSpc>
              <a:spcBef>
                <a:spcPts val="0"/>
              </a:spcBef>
              <a:spcAft>
                <a:spcPts val="0"/>
              </a:spcAft>
              <a:buClr>
                <a:srgbClr val="000000"/>
              </a:buClr>
              <a:buSzPts val="1681"/>
              <a:buFont typeface="Arial"/>
              <a:buNone/>
            </a:pPr>
            <a:r>
              <a:rPr lang="en" sz="1681" b="1" i="0" u="none" strike="noStrike" cap="none">
                <a:solidFill>
                  <a:srgbClr val="2B1A78"/>
                </a:solidFill>
                <a:latin typeface="Source Sans Pro"/>
                <a:ea typeface="Source Sans Pro"/>
                <a:cs typeface="Source Sans Pro"/>
                <a:sym typeface="Source Sans Pro"/>
              </a:rPr>
              <a:t>CMS Budget </a:t>
            </a:r>
            <a:endParaRPr sz="1681" b="1" i="0" u="none" strike="noStrike" cap="none">
              <a:solidFill>
                <a:srgbClr val="2B1A78"/>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681"/>
              <a:buFont typeface="Arial"/>
              <a:buNone/>
            </a:pPr>
            <a:r>
              <a:rPr lang="en" sz="1681" b="1">
                <a:solidFill>
                  <a:srgbClr val="2B1A78"/>
                </a:solidFill>
                <a:latin typeface="Source Sans Pro"/>
                <a:ea typeface="Source Sans Pro"/>
                <a:cs typeface="Source Sans Pro"/>
                <a:sym typeface="Source Sans Pro"/>
              </a:rPr>
              <a:t>2</a:t>
            </a:r>
            <a:r>
              <a:rPr lang="en" sz="1681" b="1" i="0" u="none" strike="noStrike" cap="none">
                <a:solidFill>
                  <a:srgbClr val="2B1A78"/>
                </a:solidFill>
                <a:latin typeface="Source Sans Pro"/>
                <a:ea typeface="Source Sans Pro"/>
                <a:cs typeface="Source Sans Pro"/>
                <a:sym typeface="Source Sans Pro"/>
              </a:rPr>
              <a:t>2% of the </a:t>
            </a:r>
            <a:endParaRPr sz="1681" b="1" i="0" u="none" strike="noStrike" cap="none">
              <a:solidFill>
                <a:srgbClr val="2B1A78"/>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681"/>
              <a:buFont typeface="Arial"/>
              <a:buNone/>
            </a:pPr>
            <a:r>
              <a:rPr lang="en" sz="1681" b="1" i="0" u="none" strike="noStrike" cap="none">
                <a:solidFill>
                  <a:srgbClr val="2B1A78"/>
                </a:solidFill>
                <a:latin typeface="Source Sans Pro"/>
                <a:ea typeface="Source Sans Pro"/>
                <a:cs typeface="Source Sans Pro"/>
                <a:sym typeface="Source Sans Pro"/>
              </a:rPr>
              <a:t>federal budget</a:t>
            </a:r>
            <a:endParaRPr sz="1569" b="1" i="0" u="none" strike="noStrike" cap="none">
              <a:solidFill>
                <a:srgbClr val="2B1A78"/>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569"/>
              <a:buFont typeface="Arial"/>
              <a:buNone/>
            </a:pPr>
            <a:r>
              <a:rPr lang="en" sz="1569" b="1" i="0" u="none" strike="noStrike" cap="none">
                <a:solidFill>
                  <a:srgbClr val="2B1A78"/>
                </a:solidFill>
                <a:latin typeface="Source Sans Pro"/>
                <a:ea typeface="Source Sans Pro"/>
                <a:cs typeface="Source Sans Pro"/>
                <a:sym typeface="Source Sans Pro"/>
              </a:rPr>
              <a:t>(FY 202</a:t>
            </a:r>
            <a:r>
              <a:rPr lang="en" sz="1569" b="1">
                <a:solidFill>
                  <a:srgbClr val="2B1A78"/>
                </a:solidFill>
                <a:latin typeface="Source Sans Pro"/>
                <a:ea typeface="Source Sans Pro"/>
                <a:cs typeface="Source Sans Pro"/>
                <a:sym typeface="Source Sans Pro"/>
              </a:rPr>
              <a:t>4</a:t>
            </a:r>
            <a:r>
              <a:rPr lang="en" sz="1569" b="1" i="0" u="none" strike="noStrike" cap="none">
                <a:solidFill>
                  <a:srgbClr val="2B1A78"/>
                </a:solidFill>
                <a:latin typeface="Source Sans Pro"/>
                <a:ea typeface="Source Sans Pro"/>
                <a:cs typeface="Source Sans Pro"/>
                <a:sym typeface="Source Sans Pro"/>
              </a:rPr>
              <a:t>)</a:t>
            </a:r>
            <a:endParaRPr sz="1569" b="1" i="0" u="none" strike="noStrike" cap="none">
              <a:solidFill>
                <a:srgbClr val="2B1A78"/>
              </a:solidFill>
              <a:latin typeface="Source Sans Pro"/>
              <a:ea typeface="Source Sans Pro"/>
              <a:cs typeface="Source Sans Pro"/>
              <a:sym typeface="Source Sans Pro"/>
            </a:endParaRPr>
          </a:p>
        </p:txBody>
      </p:sp>
      <p:sp>
        <p:nvSpPr>
          <p:cNvPr id="192" name="Google Shape;192;p38"/>
          <p:cNvSpPr txBox="1"/>
          <p:nvPr/>
        </p:nvSpPr>
        <p:spPr>
          <a:xfrm>
            <a:off x="2514396" y="2087288"/>
            <a:ext cx="437400" cy="761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595"/>
              <a:buFont typeface="Arial"/>
              <a:buNone/>
            </a:pPr>
            <a:r>
              <a:rPr lang="en" sz="4595" b="1" i="0" u="none" strike="noStrike" cap="none">
                <a:solidFill>
                  <a:srgbClr val="5650BE"/>
                </a:solidFill>
                <a:latin typeface="Source Sans Pro"/>
                <a:ea typeface="Source Sans Pro"/>
                <a:cs typeface="Source Sans Pro"/>
                <a:sym typeface="Source Sans Pro"/>
              </a:rPr>
              <a:t>T</a:t>
            </a:r>
            <a:endParaRPr sz="4595" b="1" i="0" u="none" strike="noStrike" cap="none">
              <a:solidFill>
                <a:srgbClr val="5650BE"/>
              </a:solidFill>
              <a:latin typeface="Source Sans Pro"/>
              <a:ea typeface="Source Sans Pro"/>
              <a:cs typeface="Source Sans Pro"/>
              <a:sym typeface="Source Sans Pro"/>
            </a:endParaRPr>
          </a:p>
        </p:txBody>
      </p:sp>
      <p:sp>
        <p:nvSpPr>
          <p:cNvPr id="193" name="Google Shape;193;p38"/>
          <p:cNvSpPr txBox="1"/>
          <p:nvPr/>
        </p:nvSpPr>
        <p:spPr>
          <a:xfrm>
            <a:off x="3665488" y="1777779"/>
            <a:ext cx="1740000" cy="10716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7397"/>
              <a:buFont typeface="Arial"/>
              <a:buNone/>
            </a:pPr>
            <a:r>
              <a:rPr lang="en" sz="7060" b="1">
                <a:solidFill>
                  <a:srgbClr val="5650BE"/>
                </a:solidFill>
                <a:latin typeface="Source Sans Pro"/>
                <a:ea typeface="Source Sans Pro"/>
                <a:cs typeface="Source Sans Pro"/>
                <a:sym typeface="Source Sans Pro"/>
              </a:rPr>
              <a:t>1.05</a:t>
            </a:r>
            <a:endParaRPr sz="7060" b="1" i="0" u="none" strike="noStrike" cap="none">
              <a:solidFill>
                <a:srgbClr val="5650BE"/>
              </a:solidFill>
              <a:latin typeface="Source Sans Pro"/>
              <a:ea typeface="Source Sans Pro"/>
              <a:cs typeface="Source Sans Pro"/>
              <a:sym typeface="Source Sans Pro"/>
            </a:endParaRPr>
          </a:p>
        </p:txBody>
      </p:sp>
      <p:sp>
        <p:nvSpPr>
          <p:cNvPr id="194" name="Google Shape;194;p38"/>
          <p:cNvSpPr txBox="1"/>
          <p:nvPr/>
        </p:nvSpPr>
        <p:spPr>
          <a:xfrm>
            <a:off x="3039670" y="2434472"/>
            <a:ext cx="2943900" cy="920100"/>
          </a:xfrm>
          <a:prstGeom prst="rect">
            <a:avLst/>
          </a:prstGeom>
          <a:noFill/>
          <a:ln>
            <a:noFill/>
          </a:ln>
        </p:spPr>
        <p:txBody>
          <a:bodyPr spcFirstLastPara="1" wrap="square" lIns="153700" tIns="76850" rIns="153700" bIns="0" anchor="b" anchorCtr="0">
            <a:noAutofit/>
          </a:bodyPr>
          <a:lstStyle/>
          <a:p>
            <a:pPr marL="0" marR="0" lvl="0" indent="0" algn="ctr" rtl="0">
              <a:lnSpc>
                <a:spcPct val="100000"/>
              </a:lnSpc>
              <a:spcBef>
                <a:spcPts val="0"/>
              </a:spcBef>
              <a:spcAft>
                <a:spcPts val="0"/>
              </a:spcAft>
              <a:buClr>
                <a:srgbClr val="000000"/>
              </a:buClr>
              <a:buSzPts val="1681"/>
              <a:buFont typeface="Arial"/>
              <a:buNone/>
            </a:pPr>
            <a:r>
              <a:rPr lang="en" sz="1681" b="1" i="0" u="none" strike="noStrike" cap="none">
                <a:solidFill>
                  <a:srgbClr val="2B1A78"/>
                </a:solidFill>
                <a:latin typeface="Source Sans Pro"/>
                <a:ea typeface="Source Sans Pro"/>
                <a:cs typeface="Source Sans Pro"/>
                <a:sym typeface="Source Sans Pro"/>
              </a:rPr>
              <a:t>Total Medicare Payments</a:t>
            </a:r>
            <a:endParaRPr sz="1681" b="1" i="0" u="none" strike="noStrike" cap="none">
              <a:solidFill>
                <a:srgbClr val="2B1A78"/>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681"/>
              <a:buFont typeface="Arial"/>
              <a:buNone/>
            </a:pPr>
            <a:r>
              <a:rPr lang="en" sz="1681" b="1" i="0" u="none" strike="noStrike" cap="none">
                <a:solidFill>
                  <a:srgbClr val="2B1A78"/>
                </a:solidFill>
                <a:latin typeface="Source Sans Pro"/>
                <a:ea typeface="Source Sans Pro"/>
                <a:cs typeface="Source Sans Pro"/>
                <a:sym typeface="Source Sans Pro"/>
              </a:rPr>
              <a:t>(FY 202</a:t>
            </a:r>
            <a:r>
              <a:rPr lang="en" sz="1681" b="1">
                <a:solidFill>
                  <a:srgbClr val="2B1A78"/>
                </a:solidFill>
                <a:latin typeface="Source Sans Pro"/>
                <a:ea typeface="Source Sans Pro"/>
                <a:cs typeface="Source Sans Pro"/>
                <a:sym typeface="Source Sans Pro"/>
              </a:rPr>
              <a:t>4</a:t>
            </a:r>
            <a:r>
              <a:rPr lang="en" sz="1681" b="1" i="0" u="none" strike="noStrike" cap="none">
                <a:solidFill>
                  <a:srgbClr val="2B1A78"/>
                </a:solidFill>
                <a:latin typeface="Source Sans Pro"/>
                <a:ea typeface="Source Sans Pro"/>
                <a:cs typeface="Source Sans Pro"/>
                <a:sym typeface="Source Sans Pro"/>
              </a:rPr>
              <a:t>)</a:t>
            </a:r>
            <a:endParaRPr sz="1681" b="1" i="0" u="none" strike="noStrike" cap="none">
              <a:solidFill>
                <a:srgbClr val="2B1A78"/>
              </a:solidFill>
              <a:latin typeface="Source Sans Pro"/>
              <a:ea typeface="Source Sans Pro"/>
              <a:cs typeface="Source Sans Pro"/>
              <a:sym typeface="Source Sans Pro"/>
            </a:endParaRPr>
          </a:p>
        </p:txBody>
      </p:sp>
      <p:sp>
        <p:nvSpPr>
          <p:cNvPr id="195" name="Google Shape;195;p38"/>
          <p:cNvSpPr txBox="1"/>
          <p:nvPr/>
        </p:nvSpPr>
        <p:spPr>
          <a:xfrm>
            <a:off x="5357656" y="2087305"/>
            <a:ext cx="437700" cy="762000"/>
          </a:xfrm>
          <a:prstGeom prst="rect">
            <a:avLst/>
          </a:prstGeom>
          <a:noFill/>
          <a:ln>
            <a:noFill/>
          </a:ln>
        </p:spPr>
        <p:txBody>
          <a:bodyPr spcFirstLastPara="1" wrap="square" lIns="0" tIns="0" rIns="0" bIns="0" anchor="t" anchorCtr="0">
            <a:normAutofit/>
          </a:bodyPr>
          <a:lstStyle/>
          <a:p>
            <a:pPr marL="0" marR="0" lvl="0" indent="0" algn="ctr" rtl="0">
              <a:lnSpc>
                <a:spcPct val="100000"/>
              </a:lnSpc>
              <a:spcBef>
                <a:spcPts val="0"/>
              </a:spcBef>
              <a:spcAft>
                <a:spcPts val="0"/>
              </a:spcAft>
              <a:buClr>
                <a:srgbClr val="000000"/>
              </a:buClr>
              <a:buSzPts val="4595"/>
              <a:buFont typeface="Arial"/>
              <a:buNone/>
            </a:pPr>
            <a:r>
              <a:rPr lang="en" sz="4595" b="1">
                <a:solidFill>
                  <a:srgbClr val="5650BE"/>
                </a:solidFill>
                <a:latin typeface="Source Sans Pro"/>
                <a:ea typeface="Source Sans Pro"/>
                <a:cs typeface="Source Sans Pro"/>
                <a:sym typeface="Source Sans Pro"/>
              </a:rPr>
              <a:t>T</a:t>
            </a:r>
            <a:endParaRPr sz="4595" b="1" i="0" u="none" strike="noStrike" cap="none">
              <a:solidFill>
                <a:srgbClr val="5650BE"/>
              </a:solidFill>
              <a:latin typeface="Source Sans Pro"/>
              <a:ea typeface="Source Sans Pro"/>
              <a:cs typeface="Source Sans Pro"/>
              <a:sym typeface="Source Sans Pro"/>
            </a:endParaRPr>
          </a:p>
        </p:txBody>
      </p:sp>
      <p:sp>
        <p:nvSpPr>
          <p:cNvPr id="196" name="Google Shape;196;p38"/>
          <p:cNvSpPr txBox="1"/>
          <p:nvPr/>
        </p:nvSpPr>
        <p:spPr>
          <a:xfrm>
            <a:off x="6335426" y="1777786"/>
            <a:ext cx="1740000" cy="10716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7397"/>
              <a:buFont typeface="Arial"/>
              <a:buNone/>
            </a:pPr>
            <a:r>
              <a:rPr lang="en" sz="7060" b="1">
                <a:solidFill>
                  <a:srgbClr val="5650BE"/>
                </a:solidFill>
                <a:latin typeface="Source Sans Pro"/>
                <a:ea typeface="Source Sans Pro"/>
                <a:cs typeface="Source Sans Pro"/>
                <a:sym typeface="Source Sans Pro"/>
              </a:rPr>
              <a:t>8</a:t>
            </a:r>
            <a:r>
              <a:rPr lang="en" sz="7060" b="1" i="0" u="none" strike="noStrike" cap="none">
                <a:solidFill>
                  <a:srgbClr val="5650BE"/>
                </a:solidFill>
                <a:latin typeface="Source Sans Pro"/>
                <a:ea typeface="Source Sans Pro"/>
                <a:cs typeface="Source Sans Pro"/>
                <a:sym typeface="Source Sans Pro"/>
              </a:rPr>
              <a:t>46</a:t>
            </a:r>
            <a:endParaRPr sz="7060" b="1" i="0" u="none" strike="noStrike" cap="none">
              <a:solidFill>
                <a:srgbClr val="5650BE"/>
              </a:solidFill>
              <a:latin typeface="Source Sans Pro"/>
              <a:ea typeface="Source Sans Pro"/>
              <a:cs typeface="Source Sans Pro"/>
              <a:sym typeface="Source Sans Pro"/>
            </a:endParaRPr>
          </a:p>
        </p:txBody>
      </p:sp>
      <p:sp>
        <p:nvSpPr>
          <p:cNvPr id="197" name="Google Shape;197;p38"/>
          <p:cNvSpPr txBox="1"/>
          <p:nvPr/>
        </p:nvSpPr>
        <p:spPr>
          <a:xfrm>
            <a:off x="5826515" y="2593085"/>
            <a:ext cx="2943900" cy="761100"/>
          </a:xfrm>
          <a:prstGeom prst="rect">
            <a:avLst/>
          </a:prstGeom>
          <a:noFill/>
          <a:ln>
            <a:noFill/>
          </a:ln>
        </p:spPr>
        <p:txBody>
          <a:bodyPr spcFirstLastPara="1" wrap="square" lIns="153700" tIns="76850" rIns="153700" bIns="0" anchor="b" anchorCtr="0">
            <a:noAutofit/>
          </a:bodyPr>
          <a:lstStyle/>
          <a:p>
            <a:pPr marL="0" marR="0" lvl="0" indent="0" algn="l" rtl="0">
              <a:lnSpc>
                <a:spcPct val="100000"/>
              </a:lnSpc>
              <a:spcBef>
                <a:spcPts val="0"/>
              </a:spcBef>
              <a:spcAft>
                <a:spcPts val="0"/>
              </a:spcAft>
              <a:buClr>
                <a:srgbClr val="000000"/>
              </a:buClr>
              <a:buSzPts val="1569"/>
              <a:buFont typeface="Arial"/>
              <a:buNone/>
            </a:pPr>
            <a:endParaRPr sz="1569" b="1" i="0" u="none" strike="noStrike" cap="none">
              <a:solidFill>
                <a:srgbClr val="2B1A78"/>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569"/>
              <a:buFont typeface="Arial"/>
              <a:buNone/>
            </a:pPr>
            <a:endParaRPr sz="1569" b="1" i="0" u="none" strike="noStrike" cap="none">
              <a:solidFill>
                <a:srgbClr val="2B1A78"/>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569"/>
              <a:buFont typeface="Arial"/>
              <a:buNone/>
            </a:pPr>
            <a:endParaRPr sz="1569" b="1" i="0" u="none" strike="noStrike" cap="none">
              <a:solidFill>
                <a:srgbClr val="2B1A78"/>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569"/>
              <a:buFont typeface="Arial"/>
              <a:buNone/>
            </a:pPr>
            <a:r>
              <a:rPr lang="en" sz="1569" b="1" i="0" u="none" strike="noStrike" cap="none">
                <a:solidFill>
                  <a:srgbClr val="2B1A78"/>
                </a:solidFill>
                <a:latin typeface="Source Sans Pro"/>
                <a:ea typeface="Source Sans Pro"/>
                <a:cs typeface="Source Sans Pro"/>
                <a:sym typeface="Source Sans Pro"/>
              </a:rPr>
              <a:t>Total Medicaid Payments</a:t>
            </a:r>
            <a:endParaRPr sz="1681" b="1" i="0" u="none" strike="noStrike" cap="none">
              <a:solidFill>
                <a:srgbClr val="2B1A78"/>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681"/>
              <a:buFont typeface="Arial"/>
              <a:buNone/>
            </a:pPr>
            <a:r>
              <a:rPr lang="en" sz="1681" b="1" i="0" u="none" strike="noStrike" cap="none">
                <a:solidFill>
                  <a:srgbClr val="2B1A78"/>
                </a:solidFill>
                <a:latin typeface="Source Sans Pro"/>
                <a:ea typeface="Source Sans Pro"/>
                <a:cs typeface="Source Sans Pro"/>
                <a:sym typeface="Source Sans Pro"/>
              </a:rPr>
              <a:t> (FY 20</a:t>
            </a:r>
            <a:r>
              <a:rPr lang="en" sz="1681" b="1">
                <a:solidFill>
                  <a:srgbClr val="2B1A78"/>
                </a:solidFill>
                <a:latin typeface="Source Sans Pro"/>
                <a:ea typeface="Source Sans Pro"/>
                <a:cs typeface="Source Sans Pro"/>
                <a:sym typeface="Source Sans Pro"/>
              </a:rPr>
              <a:t>24</a:t>
            </a:r>
            <a:r>
              <a:rPr lang="en" sz="1681" b="1" i="0" u="none" strike="noStrike" cap="none">
                <a:solidFill>
                  <a:srgbClr val="2B1A78"/>
                </a:solidFill>
                <a:latin typeface="Source Sans Pro"/>
                <a:ea typeface="Source Sans Pro"/>
                <a:cs typeface="Source Sans Pro"/>
                <a:sym typeface="Source Sans Pro"/>
              </a:rPr>
              <a:t>)</a:t>
            </a:r>
            <a:endParaRPr sz="1681" b="1" i="0" u="none" strike="noStrike" cap="none">
              <a:solidFill>
                <a:srgbClr val="2B1A78"/>
              </a:solidFill>
              <a:latin typeface="Source Sans Pro"/>
              <a:ea typeface="Source Sans Pro"/>
              <a:cs typeface="Source Sans Pro"/>
              <a:sym typeface="Source Sans Pro"/>
            </a:endParaRPr>
          </a:p>
        </p:txBody>
      </p:sp>
      <p:sp>
        <p:nvSpPr>
          <p:cNvPr id="198" name="Google Shape;198;p38"/>
          <p:cNvSpPr txBox="1"/>
          <p:nvPr/>
        </p:nvSpPr>
        <p:spPr>
          <a:xfrm>
            <a:off x="7878047" y="2087288"/>
            <a:ext cx="437400" cy="761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595"/>
              <a:buFont typeface="Arial"/>
              <a:buNone/>
            </a:pPr>
            <a:r>
              <a:rPr lang="en" sz="4595" b="1" i="0" u="none" strike="noStrike" cap="none">
                <a:solidFill>
                  <a:srgbClr val="5650BE"/>
                </a:solidFill>
                <a:latin typeface="Source Sans Pro"/>
                <a:ea typeface="Source Sans Pro"/>
                <a:cs typeface="Source Sans Pro"/>
                <a:sym typeface="Source Sans Pro"/>
              </a:rPr>
              <a:t>B</a:t>
            </a:r>
            <a:endParaRPr sz="4595" b="1" i="0" u="none" strike="noStrike" cap="none">
              <a:solidFill>
                <a:srgbClr val="5650BE"/>
              </a:solidFill>
              <a:latin typeface="Source Sans Pro"/>
              <a:ea typeface="Source Sans Pro"/>
              <a:cs typeface="Source Sans Pro"/>
              <a:sym typeface="Source Sans Pro"/>
            </a:endParaRPr>
          </a:p>
        </p:txBody>
      </p:sp>
      <p:cxnSp>
        <p:nvCxnSpPr>
          <p:cNvPr id="199" name="Google Shape;199;p38" descr="Who we serve"/>
          <p:cNvCxnSpPr/>
          <p:nvPr/>
        </p:nvCxnSpPr>
        <p:spPr>
          <a:xfrm>
            <a:off x="3107397" y="1783215"/>
            <a:ext cx="300" cy="1606500"/>
          </a:xfrm>
          <a:prstGeom prst="straightConnector1">
            <a:avLst/>
          </a:prstGeom>
          <a:noFill/>
          <a:ln w="32025" cap="flat" cmpd="sng">
            <a:solidFill>
              <a:srgbClr val="2B1A78"/>
            </a:solidFill>
            <a:prstDash val="solid"/>
            <a:round/>
            <a:headEnd type="none" w="sm" len="sm"/>
            <a:tailEnd type="none" w="sm" len="sm"/>
          </a:ln>
        </p:spPr>
      </p:cxnSp>
      <p:cxnSp>
        <p:nvCxnSpPr>
          <p:cNvPr id="200" name="Google Shape;200;p38" descr="Slide"/>
          <p:cNvCxnSpPr/>
          <p:nvPr/>
        </p:nvCxnSpPr>
        <p:spPr>
          <a:xfrm>
            <a:off x="5963179" y="1783215"/>
            <a:ext cx="300" cy="1606500"/>
          </a:xfrm>
          <a:prstGeom prst="straightConnector1">
            <a:avLst/>
          </a:prstGeom>
          <a:noFill/>
          <a:ln w="32025" cap="flat" cmpd="sng">
            <a:solidFill>
              <a:srgbClr val="2B1A78"/>
            </a:solidFill>
            <a:prstDash val="solid"/>
            <a:round/>
            <a:headEnd type="none" w="sm" len="sm"/>
            <a:tailEnd type="none" w="sm" len="sm"/>
          </a:ln>
        </p:spPr>
      </p:cxnSp>
      <p:sp>
        <p:nvSpPr>
          <p:cNvPr id="201" name="Google Shape;201;p38"/>
          <p:cNvSpPr txBox="1"/>
          <p:nvPr/>
        </p:nvSpPr>
        <p:spPr>
          <a:xfrm>
            <a:off x="3194341" y="1932244"/>
            <a:ext cx="437700" cy="762000"/>
          </a:xfrm>
          <a:prstGeom prst="rect">
            <a:avLst/>
          </a:prstGeom>
          <a:noFill/>
          <a:ln>
            <a:noFill/>
          </a:ln>
        </p:spPr>
        <p:txBody>
          <a:bodyPr spcFirstLastPara="1" wrap="square" lIns="0" tIns="0" rIns="0" bIns="0" anchor="t" anchorCtr="0">
            <a:normAutofit/>
          </a:bodyPr>
          <a:lstStyle/>
          <a:p>
            <a:pPr marL="0" marR="0" lvl="0" indent="0" algn="ctr" rtl="0">
              <a:lnSpc>
                <a:spcPct val="100000"/>
              </a:lnSpc>
              <a:spcBef>
                <a:spcPts val="0"/>
              </a:spcBef>
              <a:spcAft>
                <a:spcPts val="0"/>
              </a:spcAft>
              <a:buClr>
                <a:srgbClr val="000000"/>
              </a:buClr>
              <a:buSzPts val="4595"/>
              <a:buFont typeface="Arial"/>
              <a:buNone/>
            </a:pPr>
            <a:r>
              <a:rPr lang="en" sz="4595" b="1" i="0" u="none" strike="noStrike" cap="none">
                <a:solidFill>
                  <a:srgbClr val="5650BE"/>
                </a:solidFill>
                <a:latin typeface="Source Sans Pro"/>
                <a:ea typeface="Source Sans Pro"/>
                <a:cs typeface="Source Sans Pro"/>
                <a:sym typeface="Source Sans Pro"/>
              </a:rPr>
              <a:t>$</a:t>
            </a:r>
            <a:endParaRPr sz="4595" b="1" i="0" u="none" strike="noStrike" cap="none">
              <a:solidFill>
                <a:srgbClr val="5650BE"/>
              </a:solidFill>
              <a:latin typeface="Source Sans Pro"/>
              <a:ea typeface="Source Sans Pro"/>
              <a:cs typeface="Source Sans Pro"/>
              <a:sym typeface="Source Sans Pro"/>
            </a:endParaRPr>
          </a:p>
        </p:txBody>
      </p:sp>
      <p:sp>
        <p:nvSpPr>
          <p:cNvPr id="202" name="Google Shape;202;p38"/>
          <p:cNvSpPr txBox="1"/>
          <p:nvPr/>
        </p:nvSpPr>
        <p:spPr>
          <a:xfrm>
            <a:off x="6045808" y="1932949"/>
            <a:ext cx="437400" cy="761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595"/>
              <a:buFont typeface="Arial"/>
              <a:buNone/>
            </a:pPr>
            <a:r>
              <a:rPr lang="en" sz="4595" b="1" i="0" u="none" strike="noStrike" cap="none">
                <a:solidFill>
                  <a:srgbClr val="5650BE"/>
                </a:solidFill>
                <a:latin typeface="Source Sans Pro"/>
                <a:ea typeface="Source Sans Pro"/>
                <a:cs typeface="Source Sans Pro"/>
                <a:sym typeface="Source Sans Pro"/>
              </a:rPr>
              <a:t>$</a:t>
            </a:r>
            <a:endParaRPr sz="4595" b="1" i="0" u="none" strike="noStrike" cap="none">
              <a:solidFill>
                <a:srgbClr val="5650BE"/>
              </a:solidFill>
              <a:latin typeface="Source Sans Pro"/>
              <a:ea typeface="Source Sans Pro"/>
              <a:cs typeface="Source Sans Pro"/>
              <a:sym typeface="Source Sans Pro"/>
            </a:endParaRPr>
          </a:p>
        </p:txBody>
      </p:sp>
      <p:sp>
        <p:nvSpPr>
          <p:cNvPr id="203" name="Google Shape;203;p38"/>
          <p:cNvSpPr txBox="1"/>
          <p:nvPr/>
        </p:nvSpPr>
        <p:spPr>
          <a:xfrm>
            <a:off x="510884" y="1932434"/>
            <a:ext cx="437700" cy="762000"/>
          </a:xfrm>
          <a:prstGeom prst="rect">
            <a:avLst/>
          </a:prstGeom>
          <a:noFill/>
          <a:ln>
            <a:noFill/>
          </a:ln>
        </p:spPr>
        <p:txBody>
          <a:bodyPr spcFirstLastPara="1" wrap="square" lIns="0" tIns="0" rIns="0" bIns="0" anchor="t" anchorCtr="0">
            <a:normAutofit/>
          </a:bodyPr>
          <a:lstStyle/>
          <a:p>
            <a:pPr marL="0" marR="0" lvl="0" indent="0" algn="ctr" rtl="0">
              <a:lnSpc>
                <a:spcPct val="100000"/>
              </a:lnSpc>
              <a:spcBef>
                <a:spcPts val="0"/>
              </a:spcBef>
              <a:spcAft>
                <a:spcPts val="0"/>
              </a:spcAft>
              <a:buClr>
                <a:srgbClr val="000000"/>
              </a:buClr>
              <a:buSzPts val="4595"/>
              <a:buFont typeface="Arial"/>
              <a:buNone/>
            </a:pPr>
            <a:r>
              <a:rPr lang="en" sz="4595" b="1" i="0" u="none" strike="noStrike" cap="none">
                <a:solidFill>
                  <a:srgbClr val="5650BE"/>
                </a:solidFill>
                <a:latin typeface="Source Sans Pro"/>
                <a:ea typeface="Source Sans Pro"/>
                <a:cs typeface="Source Sans Pro"/>
                <a:sym typeface="Source Sans Pro"/>
              </a:rPr>
              <a:t>$</a:t>
            </a:r>
            <a:endParaRPr sz="4595" b="1" i="0" u="none" strike="noStrike" cap="none">
              <a:solidFill>
                <a:srgbClr val="5650BE"/>
              </a:solidFill>
              <a:latin typeface="Source Sans Pro"/>
              <a:ea typeface="Source Sans Pro"/>
              <a:cs typeface="Source Sans Pro"/>
              <a:sym typeface="Source Sans Pro"/>
            </a:endParaRPr>
          </a:p>
        </p:txBody>
      </p:sp>
      <p:sp>
        <p:nvSpPr>
          <p:cNvPr id="204" name="Google Shape;204;p38"/>
          <p:cNvSpPr txBox="1"/>
          <p:nvPr/>
        </p:nvSpPr>
        <p:spPr>
          <a:xfrm>
            <a:off x="252825" y="4446775"/>
            <a:ext cx="4437000" cy="6927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i="0" strike="noStrike" cap="none">
                <a:solidFill>
                  <a:srgbClr val="0097A7"/>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https://data.cms.gov/fact-sheet/cms-fast-facts</a:t>
            </a:r>
            <a:endParaRPr sz="900" i="0" strike="noStrike" cap="none">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 sz="900">
                <a:solidFill>
                  <a:srgbClr val="0097A7"/>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https://www.govinfo.gov/content/pkg/BUDGET-2025-BUD/pdf/BUDGET-2025-BUD.pdf</a:t>
            </a:r>
            <a:r>
              <a:rPr lang="en" sz="900">
                <a:latin typeface="Source Sans Pro"/>
                <a:ea typeface="Source Sans Pro"/>
                <a:cs typeface="Source Sans Pro"/>
                <a:sym typeface="Source Sans Pro"/>
              </a:rPr>
              <a:t> </a:t>
            </a:r>
            <a:endParaRPr sz="900">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 sz="900">
                <a:solidFill>
                  <a:srgbClr val="0097A7"/>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https://www.cms.gov/files/document/cms-financial-report-fiscal-year-2024.pdf</a:t>
            </a:r>
            <a:r>
              <a:rPr lang="en" sz="900">
                <a:latin typeface="Source Sans Pro"/>
                <a:ea typeface="Source Sans Pro"/>
                <a:cs typeface="Source Sans Pro"/>
                <a:sym typeface="Source Sans Pro"/>
              </a:rPr>
              <a:t> </a:t>
            </a:r>
            <a:endParaRPr sz="900">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i="0" u="none" strike="noStrike" cap="none">
              <a:solidFill>
                <a:srgbClr val="000000"/>
              </a:solidFill>
              <a:latin typeface="Source Sans Pro"/>
              <a:ea typeface="Source Sans Pro"/>
              <a:cs typeface="Source Sans Pro"/>
              <a:sym typeface="Source Sans Pro"/>
            </a:endParaRPr>
          </a:p>
        </p:txBody>
      </p:sp>
      <p:sp>
        <p:nvSpPr>
          <p:cNvPr id="2" name="Title 1">
            <a:extLst>
              <a:ext uri="{FF2B5EF4-FFF2-40B4-BE49-F238E27FC236}">
                <a16:creationId xmlns:a16="http://schemas.microsoft.com/office/drawing/2014/main" id="{925EA0E0-950E-DF16-7E93-12D089FEEBBB}"/>
              </a:ext>
            </a:extLst>
          </p:cNvPr>
          <p:cNvSpPr>
            <a:spLocks noGrp="1"/>
          </p:cNvSpPr>
          <p:nvPr>
            <p:ph type="title"/>
          </p:nvPr>
        </p:nvSpPr>
        <p:spPr>
          <a:xfrm>
            <a:off x="464350" y="-572700"/>
            <a:ext cx="7765200" cy="572700"/>
          </a:xfrm>
        </p:spPr>
        <p:txBody>
          <a:bodyPr spcFirstLastPara="1" wrap="square" lIns="91425" tIns="91425" rIns="91425" bIns="91425" anchor="b" anchorCtr="0">
            <a:normAutofit fontScale="90000"/>
          </a:bodyPr>
          <a:lstStyle/>
          <a:p>
            <a:r>
              <a:rPr lang="en-US" dirty="0"/>
              <a:t>Who we serve: Taxpayers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9"/>
          <p:cNvSpPr txBox="1"/>
          <p:nvPr/>
        </p:nvSpPr>
        <p:spPr>
          <a:xfrm>
            <a:off x="890832" y="585500"/>
            <a:ext cx="7990200" cy="516600"/>
          </a:xfrm>
          <a:prstGeom prst="rect">
            <a:avLst/>
          </a:prstGeom>
          <a:noFill/>
          <a:ln>
            <a:noFill/>
          </a:ln>
        </p:spPr>
        <p:txBody>
          <a:bodyPr spcFirstLastPara="1" wrap="square" lIns="0" tIns="38825" rIns="0" bIns="38825" anchor="t" anchorCtr="0">
            <a:noAutofit/>
          </a:bodyPr>
          <a:lstStyle/>
          <a:p>
            <a:pPr marL="0" lvl="0" indent="0" algn="l" rtl="0">
              <a:spcBef>
                <a:spcPts val="0"/>
              </a:spcBef>
              <a:spcAft>
                <a:spcPts val="0"/>
              </a:spcAft>
              <a:buNone/>
            </a:pPr>
            <a:r>
              <a:rPr lang="en" sz="3398">
                <a:solidFill>
                  <a:srgbClr val="2B1A78"/>
                </a:solidFill>
                <a:latin typeface="Lato Black"/>
                <a:ea typeface="Lato Black"/>
                <a:cs typeface="Lato Black"/>
                <a:sym typeface="Lato Black"/>
              </a:rPr>
              <a:t>Who we serve:</a:t>
            </a:r>
            <a:r>
              <a:rPr lang="en" sz="3398" b="1">
                <a:solidFill>
                  <a:srgbClr val="2B1A78"/>
                </a:solidFill>
                <a:latin typeface="Lato"/>
                <a:ea typeface="Lato"/>
                <a:cs typeface="Lato"/>
                <a:sym typeface="Lato"/>
              </a:rPr>
              <a:t> </a:t>
            </a:r>
            <a:r>
              <a:rPr lang="en" sz="3398">
                <a:solidFill>
                  <a:srgbClr val="2B1A78"/>
                </a:solidFill>
                <a:latin typeface="Lato"/>
                <a:ea typeface="Lato"/>
                <a:cs typeface="Lato"/>
                <a:sym typeface="Lato"/>
              </a:rPr>
              <a:t>The Healthcare System</a:t>
            </a:r>
            <a:endParaRPr sz="3398">
              <a:solidFill>
                <a:srgbClr val="2B1A78"/>
              </a:solidFill>
              <a:latin typeface="Lato"/>
              <a:ea typeface="Lato"/>
              <a:cs typeface="Lato"/>
              <a:sym typeface="Lato"/>
            </a:endParaRPr>
          </a:p>
        </p:txBody>
      </p:sp>
      <p:sp>
        <p:nvSpPr>
          <p:cNvPr id="210" name="Google Shape;210;p39"/>
          <p:cNvSpPr txBox="1"/>
          <p:nvPr/>
        </p:nvSpPr>
        <p:spPr>
          <a:xfrm>
            <a:off x="373174" y="1786289"/>
            <a:ext cx="2588700" cy="108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7477"/>
              <a:buFont typeface="Arial"/>
              <a:buNone/>
            </a:pPr>
            <a:r>
              <a:rPr lang="en" sz="7476" b="1" i="0" u="none" strike="noStrike" cap="none">
                <a:solidFill>
                  <a:srgbClr val="5650BE"/>
                </a:solidFill>
                <a:latin typeface="Source Sans Pro"/>
                <a:ea typeface="Source Sans Pro"/>
                <a:cs typeface="Source Sans Pro"/>
                <a:sym typeface="Source Sans Pro"/>
              </a:rPr>
              <a:t>6,</a:t>
            </a:r>
            <a:r>
              <a:rPr lang="en" sz="7476" b="1">
                <a:solidFill>
                  <a:srgbClr val="5650BE"/>
                </a:solidFill>
                <a:latin typeface="Source Sans Pro"/>
                <a:ea typeface="Source Sans Pro"/>
                <a:cs typeface="Source Sans Pro"/>
                <a:sym typeface="Source Sans Pro"/>
              </a:rPr>
              <a:t>613</a:t>
            </a:r>
            <a:endParaRPr sz="7476" b="1" i="0" u="none" strike="noStrike" cap="none">
              <a:solidFill>
                <a:srgbClr val="5650BE"/>
              </a:solidFill>
              <a:latin typeface="Source Sans Pro"/>
              <a:ea typeface="Source Sans Pro"/>
              <a:cs typeface="Source Sans Pro"/>
              <a:sym typeface="Source Sans Pro"/>
            </a:endParaRPr>
          </a:p>
        </p:txBody>
      </p:sp>
      <p:sp>
        <p:nvSpPr>
          <p:cNvPr id="211" name="Google Shape;211;p39"/>
          <p:cNvSpPr txBox="1"/>
          <p:nvPr/>
        </p:nvSpPr>
        <p:spPr>
          <a:xfrm>
            <a:off x="239175" y="2363599"/>
            <a:ext cx="2975700" cy="930000"/>
          </a:xfrm>
          <a:prstGeom prst="rect">
            <a:avLst/>
          </a:prstGeom>
          <a:noFill/>
          <a:ln>
            <a:noFill/>
          </a:ln>
        </p:spPr>
        <p:txBody>
          <a:bodyPr spcFirstLastPara="1" wrap="square" lIns="155375" tIns="77675" rIns="155375" bIns="0" anchor="b" anchorCtr="0">
            <a:noAutofit/>
          </a:bodyPr>
          <a:lstStyle/>
          <a:p>
            <a:pPr marL="0" marR="0" lvl="0" indent="0" algn="ctr" rtl="0">
              <a:lnSpc>
                <a:spcPct val="100000"/>
              </a:lnSpc>
              <a:spcBef>
                <a:spcPts val="0"/>
              </a:spcBef>
              <a:spcAft>
                <a:spcPts val="0"/>
              </a:spcAft>
              <a:buClr>
                <a:srgbClr val="000000"/>
              </a:buClr>
              <a:buSzPts val="1699"/>
              <a:buFont typeface="Arial"/>
              <a:buNone/>
            </a:pPr>
            <a:r>
              <a:rPr lang="en" sz="1699" b="1" i="0" u="none" strike="noStrike" cap="none">
                <a:solidFill>
                  <a:srgbClr val="2B1A78"/>
                </a:solidFill>
                <a:latin typeface="Source Sans Pro"/>
                <a:ea typeface="Source Sans Pro"/>
                <a:cs typeface="Source Sans Pro"/>
                <a:sym typeface="Source Sans Pro"/>
              </a:rPr>
              <a:t>CMS Employees</a:t>
            </a:r>
            <a:endParaRPr sz="1586" b="1" i="0" u="none" strike="noStrike" cap="none">
              <a:solidFill>
                <a:srgbClr val="2B1A78"/>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586"/>
              <a:buFont typeface="Arial"/>
              <a:buNone/>
            </a:pPr>
            <a:r>
              <a:rPr lang="en" sz="1586" b="1" i="0" u="none" strike="noStrike" cap="none">
                <a:solidFill>
                  <a:srgbClr val="2B1A78"/>
                </a:solidFill>
                <a:latin typeface="Source Sans Pro"/>
                <a:ea typeface="Source Sans Pro"/>
                <a:cs typeface="Source Sans Pro"/>
                <a:sym typeface="Source Sans Pro"/>
              </a:rPr>
              <a:t>(FY 202</a:t>
            </a:r>
            <a:r>
              <a:rPr lang="en" sz="1586" b="1">
                <a:solidFill>
                  <a:srgbClr val="2B1A78"/>
                </a:solidFill>
                <a:latin typeface="Source Sans Pro"/>
                <a:ea typeface="Source Sans Pro"/>
                <a:cs typeface="Source Sans Pro"/>
                <a:sym typeface="Source Sans Pro"/>
              </a:rPr>
              <a:t>4</a:t>
            </a:r>
            <a:r>
              <a:rPr lang="en" sz="1586" b="1" i="0" u="none" strike="noStrike" cap="none">
                <a:solidFill>
                  <a:srgbClr val="2B1A78"/>
                </a:solidFill>
                <a:latin typeface="Source Sans Pro"/>
                <a:ea typeface="Source Sans Pro"/>
                <a:cs typeface="Source Sans Pro"/>
                <a:sym typeface="Source Sans Pro"/>
              </a:rPr>
              <a:t>)</a:t>
            </a:r>
            <a:endParaRPr sz="1586" b="1" i="0" u="none" strike="noStrike" cap="none">
              <a:solidFill>
                <a:srgbClr val="2B1A78"/>
              </a:solidFill>
              <a:latin typeface="Source Sans Pro"/>
              <a:ea typeface="Source Sans Pro"/>
              <a:cs typeface="Source Sans Pro"/>
              <a:sym typeface="Source Sans Pro"/>
            </a:endParaRPr>
          </a:p>
        </p:txBody>
      </p:sp>
      <p:sp>
        <p:nvSpPr>
          <p:cNvPr id="212" name="Google Shape;212;p39"/>
          <p:cNvSpPr txBox="1"/>
          <p:nvPr/>
        </p:nvSpPr>
        <p:spPr>
          <a:xfrm>
            <a:off x="3606078" y="1785942"/>
            <a:ext cx="1318800" cy="1083000"/>
          </a:xfrm>
          <a:prstGeom prst="rect">
            <a:avLst/>
          </a:prstGeom>
          <a:noFill/>
          <a:ln>
            <a:noFill/>
          </a:ln>
        </p:spPr>
        <p:txBody>
          <a:bodyPr spcFirstLastPara="1" wrap="square" lIns="0" tIns="0" rIns="0" bIns="0" anchor="b" anchorCtr="0">
            <a:normAutofit lnSpcReduction="10000"/>
          </a:bodyPr>
          <a:lstStyle/>
          <a:p>
            <a:pPr marL="0" marR="0" lvl="0" indent="0" algn="ctr" rtl="0">
              <a:lnSpc>
                <a:spcPct val="100000"/>
              </a:lnSpc>
              <a:spcBef>
                <a:spcPts val="0"/>
              </a:spcBef>
              <a:spcAft>
                <a:spcPts val="0"/>
              </a:spcAft>
              <a:buClr>
                <a:srgbClr val="000000"/>
              </a:buClr>
              <a:buSzPts val="7477"/>
              <a:buFont typeface="Arial"/>
              <a:buNone/>
            </a:pPr>
            <a:r>
              <a:rPr lang="en" sz="7476" b="1" i="0" u="none" strike="noStrike" cap="none">
                <a:solidFill>
                  <a:srgbClr val="5650BE"/>
                </a:solidFill>
                <a:latin typeface="Source Sans Pro"/>
                <a:ea typeface="Source Sans Pro"/>
                <a:cs typeface="Source Sans Pro"/>
                <a:sym typeface="Source Sans Pro"/>
              </a:rPr>
              <a:t>1.</a:t>
            </a:r>
            <a:r>
              <a:rPr lang="en" sz="7476" b="1">
                <a:solidFill>
                  <a:srgbClr val="5650BE"/>
                </a:solidFill>
                <a:latin typeface="Source Sans Pro"/>
                <a:ea typeface="Source Sans Pro"/>
                <a:cs typeface="Source Sans Pro"/>
                <a:sym typeface="Source Sans Pro"/>
              </a:rPr>
              <a:t>5</a:t>
            </a:r>
            <a:endParaRPr sz="7476" b="1" i="0" u="none" strike="noStrike" cap="none">
              <a:solidFill>
                <a:srgbClr val="5650BE"/>
              </a:solidFill>
              <a:latin typeface="Source Sans Pro"/>
              <a:ea typeface="Source Sans Pro"/>
              <a:cs typeface="Source Sans Pro"/>
              <a:sym typeface="Source Sans Pro"/>
            </a:endParaRPr>
          </a:p>
        </p:txBody>
      </p:sp>
      <p:sp>
        <p:nvSpPr>
          <p:cNvPr id="213" name="Google Shape;213;p39"/>
          <p:cNvSpPr txBox="1"/>
          <p:nvPr/>
        </p:nvSpPr>
        <p:spPr>
          <a:xfrm>
            <a:off x="2969882" y="2363599"/>
            <a:ext cx="2975700" cy="930000"/>
          </a:xfrm>
          <a:prstGeom prst="rect">
            <a:avLst/>
          </a:prstGeom>
          <a:noFill/>
          <a:ln>
            <a:noFill/>
          </a:ln>
        </p:spPr>
        <p:txBody>
          <a:bodyPr spcFirstLastPara="1" wrap="square" lIns="155375" tIns="77675" rIns="155375" bIns="0" anchor="b" anchorCtr="0">
            <a:noAutofit/>
          </a:bodyPr>
          <a:lstStyle/>
          <a:p>
            <a:pPr marL="0" marR="0" lvl="0" indent="0" algn="ctr" rtl="0">
              <a:lnSpc>
                <a:spcPct val="100000"/>
              </a:lnSpc>
              <a:spcBef>
                <a:spcPts val="0"/>
              </a:spcBef>
              <a:spcAft>
                <a:spcPts val="0"/>
              </a:spcAft>
              <a:buClr>
                <a:srgbClr val="000000"/>
              </a:buClr>
              <a:buSzPts val="1699"/>
              <a:buFont typeface="Arial"/>
              <a:buNone/>
            </a:pPr>
            <a:r>
              <a:rPr lang="en" sz="1699" b="1" i="0" u="none" strike="noStrike" cap="none">
                <a:solidFill>
                  <a:srgbClr val="2B1A78"/>
                </a:solidFill>
                <a:latin typeface="Source Sans Pro"/>
                <a:ea typeface="Source Sans Pro"/>
                <a:cs typeface="Source Sans Pro"/>
                <a:sym typeface="Source Sans Pro"/>
              </a:rPr>
              <a:t>Health Care Providers</a:t>
            </a:r>
            <a:endParaRPr sz="1699" b="1" i="0" u="none" strike="noStrike" cap="none">
              <a:solidFill>
                <a:srgbClr val="2B1A78"/>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699"/>
              <a:buFont typeface="Arial"/>
              <a:buNone/>
            </a:pPr>
            <a:r>
              <a:rPr lang="en" sz="1699" b="1" i="0" u="none" strike="noStrike" cap="none">
                <a:solidFill>
                  <a:srgbClr val="2B1A78"/>
                </a:solidFill>
                <a:latin typeface="Source Sans Pro"/>
                <a:ea typeface="Source Sans Pro"/>
                <a:cs typeface="Source Sans Pro"/>
                <a:sym typeface="Source Sans Pro"/>
              </a:rPr>
              <a:t>(202</a:t>
            </a:r>
            <a:r>
              <a:rPr lang="en" sz="1699" b="1">
                <a:solidFill>
                  <a:srgbClr val="2B1A78"/>
                </a:solidFill>
                <a:latin typeface="Source Sans Pro"/>
                <a:ea typeface="Source Sans Pro"/>
                <a:cs typeface="Source Sans Pro"/>
                <a:sym typeface="Source Sans Pro"/>
              </a:rPr>
              <a:t>4</a:t>
            </a:r>
            <a:r>
              <a:rPr lang="en" sz="1699" b="1" i="0" u="none" strike="noStrike" cap="none">
                <a:solidFill>
                  <a:srgbClr val="2B1A78"/>
                </a:solidFill>
                <a:latin typeface="Source Sans Pro"/>
                <a:ea typeface="Source Sans Pro"/>
                <a:cs typeface="Source Sans Pro"/>
                <a:sym typeface="Source Sans Pro"/>
              </a:rPr>
              <a:t>)</a:t>
            </a:r>
            <a:endParaRPr sz="1699" b="1" i="0" u="none" strike="noStrike" cap="none">
              <a:solidFill>
                <a:srgbClr val="2B1A78"/>
              </a:solidFill>
              <a:latin typeface="Source Sans Pro"/>
              <a:ea typeface="Source Sans Pro"/>
              <a:cs typeface="Source Sans Pro"/>
              <a:sym typeface="Source Sans Pro"/>
            </a:endParaRPr>
          </a:p>
        </p:txBody>
      </p:sp>
      <p:sp>
        <p:nvSpPr>
          <p:cNvPr id="214" name="Google Shape;214;p39"/>
          <p:cNvSpPr txBox="1"/>
          <p:nvPr/>
        </p:nvSpPr>
        <p:spPr>
          <a:xfrm>
            <a:off x="4915164" y="2098869"/>
            <a:ext cx="442200" cy="770700"/>
          </a:xfrm>
          <a:prstGeom prst="rect">
            <a:avLst/>
          </a:prstGeom>
          <a:noFill/>
          <a:ln>
            <a:noFill/>
          </a:ln>
        </p:spPr>
        <p:txBody>
          <a:bodyPr spcFirstLastPara="1" wrap="square" lIns="0" tIns="0" rIns="0" bIns="0" anchor="t" anchorCtr="0">
            <a:normAutofit/>
          </a:bodyPr>
          <a:lstStyle/>
          <a:p>
            <a:pPr marL="0" marR="0" lvl="0" indent="0" algn="ctr" rtl="0">
              <a:lnSpc>
                <a:spcPct val="100000"/>
              </a:lnSpc>
              <a:spcBef>
                <a:spcPts val="0"/>
              </a:spcBef>
              <a:spcAft>
                <a:spcPts val="0"/>
              </a:spcAft>
              <a:buClr>
                <a:srgbClr val="000000"/>
              </a:buClr>
              <a:buSzPts val="4645"/>
              <a:buFont typeface="Arial"/>
              <a:buNone/>
            </a:pPr>
            <a:r>
              <a:rPr lang="en" sz="4644" b="1" i="0" u="none" strike="noStrike" cap="none">
                <a:solidFill>
                  <a:srgbClr val="5650BE"/>
                </a:solidFill>
                <a:latin typeface="Source Sans Pro"/>
                <a:ea typeface="Source Sans Pro"/>
                <a:cs typeface="Source Sans Pro"/>
                <a:sym typeface="Source Sans Pro"/>
              </a:rPr>
              <a:t>M</a:t>
            </a:r>
            <a:endParaRPr sz="4644" b="1" i="0" u="none" strike="noStrike" cap="none">
              <a:solidFill>
                <a:srgbClr val="5650BE"/>
              </a:solidFill>
              <a:latin typeface="Source Sans Pro"/>
              <a:ea typeface="Source Sans Pro"/>
              <a:cs typeface="Source Sans Pro"/>
              <a:sym typeface="Source Sans Pro"/>
            </a:endParaRPr>
          </a:p>
        </p:txBody>
      </p:sp>
      <p:sp>
        <p:nvSpPr>
          <p:cNvPr id="215" name="Google Shape;215;p39"/>
          <p:cNvSpPr txBox="1"/>
          <p:nvPr/>
        </p:nvSpPr>
        <p:spPr>
          <a:xfrm>
            <a:off x="6492794" y="1785956"/>
            <a:ext cx="1320600" cy="10830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7477"/>
              <a:buFont typeface="Arial"/>
              <a:buNone/>
            </a:pPr>
            <a:r>
              <a:rPr lang="en" sz="7476" b="1" i="0" u="none" strike="noStrike" cap="none">
                <a:solidFill>
                  <a:srgbClr val="5650BE"/>
                </a:solidFill>
                <a:latin typeface="Source Sans Pro"/>
                <a:ea typeface="Source Sans Pro"/>
                <a:cs typeface="Source Sans Pro"/>
                <a:sym typeface="Source Sans Pro"/>
              </a:rPr>
              <a:t>2</a:t>
            </a:r>
            <a:r>
              <a:rPr lang="en" sz="7476" b="1">
                <a:solidFill>
                  <a:srgbClr val="5650BE"/>
                </a:solidFill>
                <a:latin typeface="Source Sans Pro"/>
                <a:ea typeface="Source Sans Pro"/>
                <a:cs typeface="Source Sans Pro"/>
                <a:sym typeface="Source Sans Pro"/>
              </a:rPr>
              <a:t>2</a:t>
            </a:r>
            <a:endParaRPr sz="7476" b="1" i="0" u="none" strike="noStrike" cap="none">
              <a:solidFill>
                <a:srgbClr val="5650BE"/>
              </a:solidFill>
              <a:latin typeface="Source Sans Pro"/>
              <a:ea typeface="Source Sans Pro"/>
              <a:cs typeface="Source Sans Pro"/>
              <a:sym typeface="Source Sans Pro"/>
            </a:endParaRPr>
          </a:p>
        </p:txBody>
      </p:sp>
      <p:sp>
        <p:nvSpPr>
          <p:cNvPr id="216" name="Google Shape;216;p39"/>
          <p:cNvSpPr txBox="1"/>
          <p:nvPr/>
        </p:nvSpPr>
        <p:spPr>
          <a:xfrm>
            <a:off x="5838743" y="2681966"/>
            <a:ext cx="2975700" cy="769200"/>
          </a:xfrm>
          <a:prstGeom prst="rect">
            <a:avLst/>
          </a:prstGeom>
          <a:noFill/>
          <a:ln>
            <a:noFill/>
          </a:ln>
        </p:spPr>
        <p:txBody>
          <a:bodyPr spcFirstLastPara="1" wrap="square" lIns="155375" tIns="77675" rIns="155375" bIns="0" anchor="b" anchorCtr="0">
            <a:noAutofit/>
          </a:bodyPr>
          <a:lstStyle/>
          <a:p>
            <a:pPr marL="0" marR="0" lvl="0" indent="0" algn="l" rtl="0">
              <a:lnSpc>
                <a:spcPct val="100000"/>
              </a:lnSpc>
              <a:spcBef>
                <a:spcPts val="0"/>
              </a:spcBef>
              <a:spcAft>
                <a:spcPts val="0"/>
              </a:spcAft>
              <a:buClr>
                <a:srgbClr val="000000"/>
              </a:buClr>
              <a:buSzPts val="1586"/>
              <a:buFont typeface="Arial"/>
              <a:buNone/>
            </a:pPr>
            <a:endParaRPr sz="1586" b="1" i="0" u="none" strike="noStrike" cap="none">
              <a:solidFill>
                <a:srgbClr val="2B1A78"/>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586"/>
              <a:buFont typeface="Arial"/>
              <a:buNone/>
            </a:pPr>
            <a:endParaRPr sz="1586" b="1" i="0" u="none" strike="noStrike" cap="none">
              <a:solidFill>
                <a:srgbClr val="2B1A78"/>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586"/>
              <a:buFont typeface="Arial"/>
              <a:buNone/>
            </a:pPr>
            <a:r>
              <a:rPr lang="en" sz="1586" b="1" i="0" u="none" strike="noStrike" cap="none">
                <a:solidFill>
                  <a:srgbClr val="2B1A78"/>
                </a:solidFill>
                <a:latin typeface="Lato"/>
                <a:ea typeface="Lato"/>
                <a:cs typeface="Lato"/>
                <a:sym typeface="Lato"/>
              </a:rPr>
              <a:t>National Health Care Spending is Medicare</a:t>
            </a:r>
            <a:endParaRPr sz="1699" b="1" i="0" u="none" strike="noStrike" cap="none">
              <a:solidFill>
                <a:srgbClr val="2B1A78"/>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99"/>
              <a:buFont typeface="Arial"/>
              <a:buNone/>
            </a:pPr>
            <a:r>
              <a:rPr lang="en" sz="1699" b="1" i="0" u="none" strike="noStrike" cap="none">
                <a:solidFill>
                  <a:srgbClr val="2B1A78"/>
                </a:solidFill>
                <a:latin typeface="Lato"/>
                <a:ea typeface="Lato"/>
                <a:cs typeface="Lato"/>
                <a:sym typeface="Lato"/>
              </a:rPr>
              <a:t> (202</a:t>
            </a:r>
            <a:r>
              <a:rPr lang="en" sz="1699" b="1">
                <a:solidFill>
                  <a:srgbClr val="2B1A78"/>
                </a:solidFill>
                <a:latin typeface="Lato"/>
                <a:ea typeface="Lato"/>
                <a:cs typeface="Lato"/>
                <a:sym typeface="Lato"/>
              </a:rPr>
              <a:t>4</a:t>
            </a:r>
            <a:r>
              <a:rPr lang="en" sz="1699" b="1" i="0" u="none" strike="noStrike" cap="none">
                <a:solidFill>
                  <a:srgbClr val="2B1A78"/>
                </a:solidFill>
                <a:latin typeface="Lato"/>
                <a:ea typeface="Lato"/>
                <a:cs typeface="Lato"/>
                <a:sym typeface="Lato"/>
              </a:rPr>
              <a:t>)</a:t>
            </a:r>
            <a:endParaRPr sz="1699" b="1" i="0" u="none" strike="noStrike" cap="none">
              <a:solidFill>
                <a:srgbClr val="2B1A78"/>
              </a:solidFill>
              <a:latin typeface="Lato"/>
              <a:ea typeface="Lato"/>
              <a:cs typeface="Lato"/>
              <a:sym typeface="Lato"/>
            </a:endParaRPr>
          </a:p>
        </p:txBody>
      </p:sp>
      <p:sp>
        <p:nvSpPr>
          <p:cNvPr id="217" name="Google Shape;217;p39"/>
          <p:cNvSpPr txBox="1"/>
          <p:nvPr/>
        </p:nvSpPr>
        <p:spPr>
          <a:xfrm>
            <a:off x="7749725" y="2098867"/>
            <a:ext cx="441900" cy="769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645"/>
              <a:buFont typeface="Arial"/>
              <a:buNone/>
            </a:pPr>
            <a:r>
              <a:rPr lang="en" sz="4644" b="1" i="0" u="none" strike="noStrike" cap="none">
                <a:solidFill>
                  <a:srgbClr val="5650BE"/>
                </a:solidFill>
                <a:latin typeface="Lato"/>
                <a:ea typeface="Lato"/>
                <a:cs typeface="Lato"/>
                <a:sym typeface="Lato"/>
              </a:rPr>
              <a:t>%</a:t>
            </a:r>
            <a:endParaRPr sz="4644" b="1" i="0" u="none" strike="noStrike" cap="none">
              <a:solidFill>
                <a:srgbClr val="5650BE"/>
              </a:solidFill>
              <a:latin typeface="Lato"/>
              <a:ea typeface="Lato"/>
              <a:cs typeface="Lato"/>
              <a:sym typeface="Lato"/>
            </a:endParaRPr>
          </a:p>
        </p:txBody>
      </p:sp>
      <p:cxnSp>
        <p:nvCxnSpPr>
          <p:cNvPr id="218" name="Google Shape;218;p39" descr="Who we serve: The Healthcare System."/>
          <p:cNvCxnSpPr/>
          <p:nvPr/>
        </p:nvCxnSpPr>
        <p:spPr>
          <a:xfrm>
            <a:off x="3038343" y="1791613"/>
            <a:ext cx="300" cy="1623900"/>
          </a:xfrm>
          <a:prstGeom prst="straightConnector1">
            <a:avLst/>
          </a:prstGeom>
          <a:noFill/>
          <a:ln w="32375" cap="flat" cmpd="sng">
            <a:solidFill>
              <a:srgbClr val="2B1A78"/>
            </a:solidFill>
            <a:prstDash val="solid"/>
            <a:round/>
            <a:headEnd type="none" w="sm" len="sm"/>
            <a:tailEnd type="none" w="sm" len="sm"/>
          </a:ln>
        </p:spPr>
      </p:cxnSp>
      <p:cxnSp>
        <p:nvCxnSpPr>
          <p:cNvPr id="219" name="Google Shape;219;p39" descr="Slide"/>
          <p:cNvCxnSpPr/>
          <p:nvPr/>
        </p:nvCxnSpPr>
        <p:spPr>
          <a:xfrm>
            <a:off x="5925058" y="1791613"/>
            <a:ext cx="300" cy="1623900"/>
          </a:xfrm>
          <a:prstGeom prst="straightConnector1">
            <a:avLst/>
          </a:prstGeom>
          <a:noFill/>
          <a:ln w="32375" cap="flat" cmpd="sng">
            <a:solidFill>
              <a:srgbClr val="2B1A78"/>
            </a:solidFill>
            <a:prstDash val="solid"/>
            <a:round/>
            <a:headEnd type="none" w="sm" len="sm"/>
            <a:tailEnd type="none" w="sm" len="sm"/>
          </a:ln>
        </p:spPr>
      </p:cxnSp>
      <p:sp>
        <p:nvSpPr>
          <p:cNvPr id="220" name="Google Shape;220;p39"/>
          <p:cNvSpPr txBox="1"/>
          <p:nvPr/>
        </p:nvSpPr>
        <p:spPr>
          <a:xfrm>
            <a:off x="239175" y="4450797"/>
            <a:ext cx="5655300" cy="6927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a:solidFill>
                  <a:srgbClr val="0097A7"/>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https://data.cms.gov/sites/default/files/2025-04/CMSFastFacts2025_508.pdf</a:t>
            </a:r>
            <a:r>
              <a:rPr lang="en" sz="900">
                <a:latin typeface="Source Sans Pro"/>
                <a:ea typeface="Source Sans Pro"/>
                <a:cs typeface="Source Sans Pro"/>
                <a:sym typeface="Source Sans Pro"/>
              </a:rPr>
              <a:t> </a:t>
            </a:r>
            <a:endParaRPr sz="900">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 sz="900">
                <a:solidFill>
                  <a:srgbClr val="0097A7"/>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https://www.cms.gov/oact/tr/2024</a:t>
            </a:r>
            <a:r>
              <a:rPr lang="en" sz="900">
                <a:latin typeface="Source Sans Pro"/>
                <a:ea typeface="Source Sans Pro"/>
                <a:cs typeface="Source Sans Pro"/>
                <a:sym typeface="Source Sans Pro"/>
              </a:rPr>
              <a:t> </a:t>
            </a:r>
            <a:endParaRPr sz="900">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 sz="900">
                <a:solidFill>
                  <a:srgbClr val="0097A7"/>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https://www.cms.gov/files/document/cms-financial-report-fiscal-year-2024.pdf</a:t>
            </a:r>
            <a:r>
              <a:rPr lang="en" sz="900">
                <a:latin typeface="Source Sans Pro"/>
                <a:ea typeface="Source Sans Pro"/>
                <a:cs typeface="Source Sans Pro"/>
                <a:sym typeface="Source Sans Pro"/>
              </a:rPr>
              <a:t> </a:t>
            </a:r>
            <a:endParaRPr sz="900">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i="0" u="none" strike="noStrike" cap="none">
              <a:solidFill>
                <a:srgbClr val="000000"/>
              </a:solidFill>
              <a:latin typeface="Source Sans Pro"/>
              <a:ea typeface="Source Sans Pro"/>
              <a:cs typeface="Source Sans Pro"/>
              <a:sym typeface="Source Sans Pro"/>
            </a:endParaRPr>
          </a:p>
        </p:txBody>
      </p:sp>
      <p:sp>
        <p:nvSpPr>
          <p:cNvPr id="2" name="Title 1">
            <a:extLst>
              <a:ext uri="{FF2B5EF4-FFF2-40B4-BE49-F238E27FC236}">
                <a16:creationId xmlns:a16="http://schemas.microsoft.com/office/drawing/2014/main" id="{BB247C6D-F3BE-7219-76DB-F23D632E280E}"/>
              </a:ext>
            </a:extLst>
          </p:cNvPr>
          <p:cNvSpPr>
            <a:spLocks noGrp="1"/>
          </p:cNvSpPr>
          <p:nvPr>
            <p:ph type="title"/>
          </p:nvPr>
        </p:nvSpPr>
        <p:spPr>
          <a:xfrm>
            <a:off x="464350" y="-572700"/>
            <a:ext cx="7765200" cy="572700"/>
          </a:xfrm>
        </p:spPr>
        <p:txBody>
          <a:bodyPr spcFirstLastPara="1" wrap="square" lIns="91425" tIns="91425" rIns="91425" bIns="91425" anchor="b" anchorCtr="0">
            <a:normAutofit fontScale="90000"/>
          </a:bodyPr>
          <a:lstStyle/>
          <a:p>
            <a:r>
              <a:rPr lang="en-US" dirty="0"/>
              <a:t>Who we serve: The Healthcare System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0"/>
          <p:cNvSpPr txBox="1"/>
          <p:nvPr/>
        </p:nvSpPr>
        <p:spPr>
          <a:xfrm>
            <a:off x="662050" y="433900"/>
            <a:ext cx="7781400" cy="14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200">
                <a:solidFill>
                  <a:srgbClr val="2B1A78"/>
                </a:solidFill>
                <a:latin typeface="Lato Black"/>
                <a:ea typeface="Lato Black"/>
                <a:cs typeface="Lato Black"/>
                <a:sym typeface="Lato Black"/>
              </a:rPr>
              <a:t>What does the Digital Service at CMS do?</a:t>
            </a:r>
            <a:endParaRPr sz="4500">
              <a:solidFill>
                <a:srgbClr val="2B1A78"/>
              </a:solidFill>
              <a:latin typeface="Lato Black"/>
              <a:ea typeface="Lato Black"/>
              <a:cs typeface="Lato Black"/>
              <a:sym typeface="Lato Black"/>
            </a:endParaRPr>
          </a:p>
        </p:txBody>
      </p:sp>
      <p:sp>
        <p:nvSpPr>
          <p:cNvPr id="226" name="Google Shape;226;p40"/>
          <p:cNvSpPr txBox="1"/>
          <p:nvPr/>
        </p:nvSpPr>
        <p:spPr>
          <a:xfrm>
            <a:off x="650100" y="1804575"/>
            <a:ext cx="7152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5650BE"/>
                </a:solidFill>
                <a:latin typeface="Lato"/>
                <a:ea typeface="Lato"/>
                <a:cs typeface="Lato"/>
                <a:sym typeface="Lato"/>
              </a:rPr>
              <a:t>We transform the US Healthcare System by</a:t>
            </a:r>
            <a:endParaRPr sz="1900" b="1">
              <a:solidFill>
                <a:srgbClr val="5650BE"/>
              </a:solidFill>
              <a:latin typeface="Lato"/>
              <a:ea typeface="Lato"/>
              <a:cs typeface="Lato"/>
              <a:sym typeface="Lato"/>
            </a:endParaRPr>
          </a:p>
        </p:txBody>
      </p:sp>
      <p:sp>
        <p:nvSpPr>
          <p:cNvPr id="227" name="Google Shape;227;p40"/>
          <p:cNvSpPr txBox="1"/>
          <p:nvPr/>
        </p:nvSpPr>
        <p:spPr>
          <a:xfrm>
            <a:off x="650100" y="3306200"/>
            <a:ext cx="1717200" cy="140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rgbClr val="2B1A78"/>
                </a:solidFill>
                <a:latin typeface="Lato"/>
                <a:ea typeface="Lato"/>
                <a:cs typeface="Lato"/>
                <a:sym typeface="Lato"/>
              </a:rPr>
              <a:t>Improving design and user experiences</a:t>
            </a:r>
            <a:endParaRPr sz="1200" b="1">
              <a:solidFill>
                <a:srgbClr val="2B1A78"/>
              </a:solidFill>
              <a:latin typeface="Lato"/>
              <a:ea typeface="Lato"/>
              <a:cs typeface="Lato"/>
              <a:sym typeface="Lato"/>
            </a:endParaRPr>
          </a:p>
        </p:txBody>
      </p:sp>
      <p:sp>
        <p:nvSpPr>
          <p:cNvPr id="228" name="Google Shape;228;p40"/>
          <p:cNvSpPr txBox="1"/>
          <p:nvPr/>
        </p:nvSpPr>
        <p:spPr>
          <a:xfrm>
            <a:off x="2692300" y="3306200"/>
            <a:ext cx="1820400" cy="140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rgbClr val="2B1A78"/>
                </a:solidFill>
                <a:latin typeface="Lato"/>
                <a:ea typeface="Lato"/>
                <a:cs typeface="Lato"/>
                <a:sym typeface="Lato"/>
              </a:rPr>
              <a:t>Delivering value to government, providers, and patients</a:t>
            </a:r>
            <a:endParaRPr sz="1200" b="1">
              <a:solidFill>
                <a:srgbClr val="2B1A78"/>
              </a:solidFill>
              <a:latin typeface="Lato"/>
              <a:ea typeface="Lato"/>
              <a:cs typeface="Lato"/>
              <a:sym typeface="Lato"/>
            </a:endParaRPr>
          </a:p>
        </p:txBody>
      </p:sp>
      <p:sp>
        <p:nvSpPr>
          <p:cNvPr id="229" name="Google Shape;229;p40"/>
          <p:cNvSpPr txBox="1"/>
          <p:nvPr/>
        </p:nvSpPr>
        <p:spPr>
          <a:xfrm>
            <a:off x="4734503" y="3306200"/>
            <a:ext cx="1717200" cy="140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rgbClr val="2B1A78"/>
                </a:solidFill>
                <a:latin typeface="Lato"/>
                <a:ea typeface="Lato"/>
                <a:cs typeface="Lato"/>
                <a:sym typeface="Lato"/>
              </a:rPr>
              <a:t>Modernizing systems</a:t>
            </a:r>
            <a:endParaRPr sz="1200" b="1">
              <a:solidFill>
                <a:srgbClr val="2B1A78"/>
              </a:solidFill>
              <a:latin typeface="Lato"/>
              <a:ea typeface="Lato"/>
              <a:cs typeface="Lato"/>
              <a:sym typeface="Lato"/>
            </a:endParaRPr>
          </a:p>
        </p:txBody>
      </p:sp>
      <p:sp>
        <p:nvSpPr>
          <p:cNvPr id="230" name="Google Shape;230;p40"/>
          <p:cNvSpPr txBox="1"/>
          <p:nvPr/>
        </p:nvSpPr>
        <p:spPr>
          <a:xfrm>
            <a:off x="6776704" y="3306200"/>
            <a:ext cx="1717200" cy="140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rgbClr val="2B1A78"/>
                </a:solidFill>
                <a:latin typeface="Lato"/>
                <a:ea typeface="Lato"/>
                <a:cs typeface="Lato"/>
                <a:sym typeface="Lato"/>
              </a:rPr>
              <a:t>Participating in Policy Development</a:t>
            </a:r>
            <a:endParaRPr sz="1200" b="1">
              <a:solidFill>
                <a:srgbClr val="2B1A78"/>
              </a:solidFill>
              <a:latin typeface="Lato"/>
              <a:ea typeface="Lato"/>
              <a:cs typeface="Lato"/>
              <a:sym typeface="Lato"/>
            </a:endParaRPr>
          </a:p>
        </p:txBody>
      </p:sp>
      <p:pic>
        <p:nvPicPr>
          <p:cNvPr id="231" name="Google Shape;231;p40" descr="SVG of a hand with the index finger pointing up." title="hand-index.png"/>
          <p:cNvPicPr preferRelativeResize="0"/>
          <p:nvPr/>
        </p:nvPicPr>
        <p:blipFill>
          <a:blip r:embed="rId3">
            <a:alphaModFix/>
          </a:blip>
          <a:stretch>
            <a:fillRect/>
          </a:stretch>
        </p:blipFill>
        <p:spPr>
          <a:xfrm>
            <a:off x="981287" y="2504925"/>
            <a:ext cx="750025" cy="750025"/>
          </a:xfrm>
          <a:prstGeom prst="rect">
            <a:avLst/>
          </a:prstGeom>
          <a:noFill/>
          <a:ln>
            <a:noFill/>
          </a:ln>
        </p:spPr>
      </p:pic>
      <p:pic>
        <p:nvPicPr>
          <p:cNvPr id="232" name="Google Shape;232;p40" descr="SVG of a building.&#10;" title="hospital.png"/>
          <p:cNvPicPr preferRelativeResize="0"/>
          <p:nvPr/>
        </p:nvPicPr>
        <p:blipFill>
          <a:blip r:embed="rId4">
            <a:alphaModFix/>
          </a:blip>
          <a:stretch>
            <a:fillRect/>
          </a:stretch>
        </p:blipFill>
        <p:spPr>
          <a:xfrm>
            <a:off x="3023489" y="2504925"/>
            <a:ext cx="750025" cy="750025"/>
          </a:xfrm>
          <a:prstGeom prst="rect">
            <a:avLst/>
          </a:prstGeom>
          <a:noFill/>
          <a:ln>
            <a:noFill/>
          </a:ln>
        </p:spPr>
      </p:pic>
      <p:pic>
        <p:nvPicPr>
          <p:cNvPr id="233" name="Google Shape;233;p40" descr="SVG of a document." title="file-earmark-medical.png"/>
          <p:cNvPicPr preferRelativeResize="0"/>
          <p:nvPr/>
        </p:nvPicPr>
        <p:blipFill>
          <a:blip r:embed="rId5">
            <a:alphaModFix/>
          </a:blip>
          <a:stretch>
            <a:fillRect/>
          </a:stretch>
        </p:blipFill>
        <p:spPr>
          <a:xfrm>
            <a:off x="7107892" y="2504925"/>
            <a:ext cx="750025" cy="750025"/>
          </a:xfrm>
          <a:prstGeom prst="rect">
            <a:avLst/>
          </a:prstGeom>
          <a:noFill/>
          <a:ln>
            <a:noFill/>
          </a:ln>
        </p:spPr>
      </p:pic>
      <p:pic>
        <p:nvPicPr>
          <p:cNvPr id="234" name="Google Shape;234;p40" descr="SVG of a computer chip representing modernizing systems." title="motherboard.png"/>
          <p:cNvPicPr preferRelativeResize="0"/>
          <p:nvPr/>
        </p:nvPicPr>
        <p:blipFill>
          <a:blip r:embed="rId6">
            <a:alphaModFix/>
          </a:blip>
          <a:stretch>
            <a:fillRect/>
          </a:stretch>
        </p:blipFill>
        <p:spPr>
          <a:xfrm>
            <a:off x="5065690" y="2504925"/>
            <a:ext cx="750025" cy="750025"/>
          </a:xfrm>
          <a:prstGeom prst="rect">
            <a:avLst/>
          </a:prstGeom>
          <a:noFill/>
          <a:ln>
            <a:noFill/>
          </a:ln>
        </p:spPr>
      </p:pic>
      <p:sp>
        <p:nvSpPr>
          <p:cNvPr id="2" name="Title 1">
            <a:extLst>
              <a:ext uri="{FF2B5EF4-FFF2-40B4-BE49-F238E27FC236}">
                <a16:creationId xmlns:a16="http://schemas.microsoft.com/office/drawing/2014/main" id="{F1928540-1ECA-790D-9BB7-1AD4EF4302E0}"/>
              </a:ext>
            </a:extLst>
          </p:cNvPr>
          <p:cNvSpPr>
            <a:spLocks noGrp="1"/>
          </p:cNvSpPr>
          <p:nvPr>
            <p:ph type="title"/>
          </p:nvPr>
        </p:nvSpPr>
        <p:spPr>
          <a:xfrm>
            <a:off x="464350" y="-572700"/>
            <a:ext cx="7765200" cy="572700"/>
          </a:xfrm>
        </p:spPr>
        <p:txBody>
          <a:bodyPr spcFirstLastPara="1" wrap="square" lIns="91425" tIns="91425" rIns="91425" bIns="91425" anchor="b" anchorCtr="0">
            <a:normAutofit fontScale="90000"/>
          </a:bodyPr>
          <a:lstStyle/>
          <a:p>
            <a:r>
              <a:rPr lang="en-US" dirty="0"/>
              <a:t>What we do</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1789</Words>
  <Application>Microsoft Macintosh PowerPoint</Application>
  <PresentationFormat>On-screen Show (16:9)</PresentationFormat>
  <Paragraphs>229</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Lato</vt:lpstr>
      <vt:lpstr>Calibri</vt:lpstr>
      <vt:lpstr>Lato Black</vt:lpstr>
      <vt:lpstr>Public Sans</vt:lpstr>
      <vt:lpstr>Source Sans Pro</vt:lpstr>
      <vt:lpstr>Source Serif Pro</vt:lpstr>
      <vt:lpstr>Arial</vt:lpstr>
      <vt:lpstr>Simple Light</vt:lpstr>
      <vt:lpstr>Formfest Title Slide</vt:lpstr>
      <vt:lpstr>Form-ing an Open Source Culture in Federal Agencies</vt:lpstr>
      <vt:lpstr>Formfest 2025 Agenda  </vt:lpstr>
      <vt:lpstr>Sachin Panayil Software Engineer Open Source Program Office</vt:lpstr>
      <vt:lpstr>“CMS is the federal agency that provides health coverage to more than 160 million through Medicare, Medicaid, the Children's Health Insurance Program, and the Health Insurance Marketplace. CMS works in partnership with the entire health care community to improve quality, equity and outcomes in the health care system.”</vt:lpstr>
      <vt:lpstr>Who we serve</vt:lpstr>
      <vt:lpstr>Who we serve: Taxpayers</vt:lpstr>
      <vt:lpstr>Who we serve: The Healthcare System</vt:lpstr>
      <vt:lpstr>What we do</vt:lpstr>
      <vt:lpstr>How we do it</vt:lpstr>
      <vt:lpstr>What is open source</vt:lpstr>
      <vt:lpstr>What does an OSPO do</vt:lpstr>
      <vt:lpstr>Summary</vt:lpstr>
      <vt:lpstr>SHARE IT Act Landing Page</vt:lpstr>
      <vt:lpstr>codejson-generator</vt:lpstr>
      <vt:lpstr>Form.io</vt:lpstr>
      <vt:lpstr>Contributions to USWDS Form.io Template</vt:lpstr>
      <vt:lpstr>Automated-codejson-generator</vt:lpstr>
      <vt:lpstr>Codejson-index-generator</vt:lpstr>
      <vt:lpstr>Bonus</vt:lpstr>
      <vt:lpstr>Demo slide</vt:lpstr>
      <vt:lpstr>Estimated Savings: Metadata Tools &amp; Repo Reuse</vt:lpstr>
      <vt:lpstr>Thank you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Kopelevich, Dinne (CMS/DSAC)</cp:lastModifiedBy>
  <cp:revision>1</cp:revision>
  <dcterms:modified xsi:type="dcterms:W3CDTF">2025-10-09T17:28:06Z</dcterms:modified>
</cp:coreProperties>
</file>